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61" r:id="rId4"/>
    <p:sldId id="267" r:id="rId5"/>
    <p:sldId id="269" r:id="rId6"/>
    <p:sldId id="270" r:id="rId7"/>
    <p:sldId id="277" r:id="rId8"/>
    <p:sldId id="286" r:id="rId9"/>
    <p:sldId id="273" r:id="rId10"/>
    <p:sldId id="274" r:id="rId11"/>
    <p:sldId id="275" r:id="rId12"/>
    <p:sldId id="276" r:id="rId13"/>
    <p:sldId id="279" r:id="rId14"/>
    <p:sldId id="280" r:id="rId15"/>
    <p:sldId id="281" r:id="rId16"/>
    <p:sldId id="283" r:id="rId17"/>
    <p:sldId id="282" r:id="rId18"/>
    <p:sldId id="285" r:id="rId19"/>
    <p:sldId id="271" r:id="rId20"/>
    <p:sldId id="27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Roboto" panose="020B0604020202020204" charset="0"/>
      <p:regular r:id="rId27"/>
      <p:bold r:id="rId28"/>
      <p:italic r:id="rId29"/>
      <p:boldItalic r:id="rId30"/>
    </p:embeddedFont>
    <p:embeddedFont>
      <p:font typeface="Roboto Black" panose="020B0604020202020204" charset="0"/>
      <p:bold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7D3E78-B969-489B-BC49-1F957B554D90}">
  <a:tblStyle styleId="{AD7D3E78-B969-489B-BC49-1F957B554D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35fe3214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35fe3214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366b752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366b752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Dataset: Pima Indians Diabetes Dataset</a:t>
            </a:r>
            <a:endParaRPr sz="1400" b="1">
              <a:solidFill>
                <a:schemeClr val="dk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latin typeface="Times New Roman"/>
                <a:ea typeface="Times New Roman"/>
                <a:cs typeface="Times New Roman"/>
                <a:sym typeface="Times New Roman"/>
              </a:rPr>
              <a:t>Derived from </a:t>
            </a:r>
            <a:r>
              <a:rPr lang="en" sz="1300">
                <a:solidFill>
                  <a:schemeClr val="dk1"/>
                </a:solidFill>
                <a:highlight>
                  <a:srgbClr val="FFFFFF"/>
                </a:highlight>
                <a:latin typeface="Times New Roman"/>
                <a:ea typeface="Times New Roman"/>
                <a:cs typeface="Times New Roman"/>
                <a:sym typeface="Times New Roman"/>
              </a:rPr>
              <a:t>The National Institute of Diabetes and Digestive and Kidney Diseases (part of NIH).</a:t>
            </a:r>
            <a:endParaRPr sz="1300">
              <a:solidFill>
                <a:schemeClr val="dk1"/>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Consists of several medical predictor variables and one target variable. </a:t>
            </a:r>
            <a:endParaRPr sz="13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400" b="1">
                <a:solidFill>
                  <a:schemeClr val="dk1"/>
                </a:solidFill>
                <a:highlight>
                  <a:srgbClr val="FFFFFF"/>
                </a:highlight>
                <a:latin typeface="Times New Roman"/>
                <a:ea typeface="Times New Roman"/>
                <a:cs typeface="Times New Roman"/>
                <a:sym typeface="Times New Roman"/>
              </a:rPr>
              <a:t>Application/Service Creation: Flask</a:t>
            </a:r>
            <a:endParaRPr sz="1400" b="1">
              <a:solidFill>
                <a:schemeClr val="dk1"/>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Micro web framework written in Python.</a:t>
            </a:r>
            <a:endParaRPr sz="1300">
              <a:solidFill>
                <a:schemeClr val="dk1"/>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Fun fact: LinkedIn and Pinterest makes use of Flask framework.</a:t>
            </a:r>
            <a:endParaRPr sz="13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4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400" b="1">
                <a:solidFill>
                  <a:schemeClr val="dk1"/>
                </a:solidFill>
                <a:highlight>
                  <a:srgbClr val="FFFFFF"/>
                </a:highlight>
                <a:latin typeface="Times New Roman"/>
                <a:ea typeface="Times New Roman"/>
                <a:cs typeface="Times New Roman"/>
                <a:sym typeface="Times New Roman"/>
              </a:rPr>
              <a:t>Cloud Computing: Heroku &lt;Tentative&gt;</a:t>
            </a:r>
            <a:endParaRPr sz="1400" b="1">
              <a:solidFill>
                <a:schemeClr val="dk1"/>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Host the website on the cloud.</a:t>
            </a:r>
            <a:endParaRPr sz="1300">
              <a:solidFill>
                <a:schemeClr val="dk1"/>
              </a:solidFill>
              <a:highlight>
                <a:srgbClr val="FFFFFF"/>
              </a:highlight>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dk1"/>
              </a:buClr>
              <a:buSzPts val="1300"/>
              <a:buFont typeface="Times New Roman"/>
              <a:buChar char="●"/>
            </a:pPr>
            <a:r>
              <a:rPr lang="en" sz="1300">
                <a:solidFill>
                  <a:schemeClr val="dk1"/>
                </a:solidFill>
                <a:highlight>
                  <a:srgbClr val="FFFFFF"/>
                </a:highlight>
                <a:latin typeface="Times New Roman"/>
                <a:ea typeface="Times New Roman"/>
                <a:cs typeface="Times New Roman"/>
                <a:sym typeface="Times New Roman"/>
              </a:rPr>
              <a:t>Make use of Heroku - a cloud Platform as a service (Paas).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a11673f3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a11673f3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96dabd80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96dabd8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96dabd80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96dabd80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36af6848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36af684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6af6848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6af6848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2"/>
        <p:cNvGrpSpPr/>
        <p:nvPr/>
      </p:nvGrpSpPr>
      <p:grpSpPr>
        <a:xfrm>
          <a:off x="0" y="0"/>
          <a:ext cx="0" cy="0"/>
          <a:chOff x="0" y="0"/>
          <a:chExt cx="0" cy="0"/>
        </a:xfrm>
      </p:grpSpPr>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 name="Google Shape;15;p2"/>
          <p:cNvPicPr preferRelativeResize="0"/>
          <p:nvPr/>
        </p:nvPicPr>
        <p:blipFill rotWithShape="1">
          <a:blip r:embed="rId3">
            <a:alphaModFix/>
          </a:blip>
          <a:srcRect t="30618" b="30974"/>
          <a:stretch/>
        </p:blipFill>
        <p:spPr>
          <a:xfrm>
            <a:off x="29900" y="1971804"/>
            <a:ext cx="3406871" cy="1011000"/>
          </a:xfrm>
          <a:prstGeom prst="rect">
            <a:avLst/>
          </a:prstGeom>
          <a:noFill/>
          <a:ln>
            <a:noFill/>
          </a:ln>
        </p:spPr>
      </p:pic>
      <p:sp>
        <p:nvSpPr>
          <p:cNvPr id="16" name="Google Shape;16;p2"/>
          <p:cNvSpPr txBox="1"/>
          <p:nvPr/>
        </p:nvSpPr>
        <p:spPr>
          <a:xfrm>
            <a:off x="4257625" y="2077900"/>
            <a:ext cx="4574400" cy="4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rgbClr val="FFFFFF"/>
                </a:solidFill>
                <a:latin typeface="Roboto Black"/>
                <a:ea typeface="Roboto Black"/>
                <a:cs typeface="Roboto Black"/>
                <a:sym typeface="Roboto Black"/>
              </a:rPr>
              <a:t>NAME OF YOUR EVENT </a:t>
            </a:r>
            <a:endParaRPr sz="2400" b="0" i="0" u="none" strike="noStrike" cap="none">
              <a:solidFill>
                <a:srgbClr val="000000"/>
              </a:solidFill>
              <a:latin typeface="Roboto"/>
              <a:ea typeface="Roboto"/>
              <a:cs typeface="Roboto"/>
              <a:sym typeface="Roboto"/>
            </a:endParaRPr>
          </a:p>
        </p:txBody>
      </p:sp>
      <p:sp>
        <p:nvSpPr>
          <p:cNvPr id="17" name="Google Shape;17;p2"/>
          <p:cNvSpPr txBox="1"/>
          <p:nvPr/>
        </p:nvSpPr>
        <p:spPr>
          <a:xfrm>
            <a:off x="4223350" y="2431225"/>
            <a:ext cx="4574400" cy="39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Roboto"/>
                <a:ea typeface="Roboto"/>
                <a:cs typeface="Roboto"/>
                <a:sym typeface="Roboto"/>
              </a:rPr>
              <a:t>DATE OF YOUR EVENT</a:t>
            </a:r>
            <a:endParaRPr sz="2100" b="0" i="0" u="none" strike="noStrike" cap="none">
              <a:solidFill>
                <a:srgbClr val="000000"/>
              </a:solidFill>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1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2" name="Google Shape;6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5" name="Google Shape;6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1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9" name="Google Shape;69;p1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0" name="Google Shape;70;p1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74" name="Google Shape;7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
        <p:cNvGrpSpPr/>
        <p:nvPr/>
      </p:nvGrpSpPr>
      <p:grpSpPr>
        <a:xfrm>
          <a:off x="0" y="0"/>
          <a:ext cx="0" cy="0"/>
          <a:chOff x="0" y="0"/>
          <a:chExt cx="0" cy="0"/>
        </a:xfrm>
      </p:grpSpPr>
      <p:sp>
        <p:nvSpPr>
          <p:cNvPr id="76" name="Google Shape;76;p1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7" name="Google Shape;77;p1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8" name="Google Shape;7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bg>
      <p:bgPr>
        <a:solidFill>
          <a:schemeClr val="lt1"/>
        </a:solidFill>
        <a:effectLst/>
      </p:bgPr>
    </p:bg>
    <p:spTree>
      <p:nvGrpSpPr>
        <p:cNvPr id="1" name="Shape 81"/>
        <p:cNvGrpSpPr/>
        <p:nvPr/>
      </p:nvGrpSpPr>
      <p:grpSpPr>
        <a:xfrm>
          <a:off x="0" y="0"/>
          <a:ext cx="0" cy="0"/>
          <a:chOff x="0" y="0"/>
          <a:chExt cx="0" cy="0"/>
        </a:xfrm>
      </p:grpSpPr>
      <p:sp>
        <p:nvSpPr>
          <p:cNvPr id="82" name="Google Shape;82;p17"/>
          <p:cNvSpPr/>
          <p:nvPr/>
        </p:nvSpPr>
        <p:spPr>
          <a:xfrm>
            <a:off x="2381" y="4800600"/>
            <a:ext cx="9141600" cy="342900"/>
          </a:xfrm>
          <a:prstGeom prst="rect">
            <a:avLst/>
          </a:prstGeom>
          <a:solidFill>
            <a:srgbClr val="FFFF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3" name="Google Shape;83;p17"/>
          <p:cNvSpPr/>
          <p:nvPr/>
        </p:nvSpPr>
        <p:spPr>
          <a:xfrm>
            <a:off x="11" y="4750737"/>
            <a:ext cx="9141600" cy="48000"/>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4" name="Google Shape;84;p17"/>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Autofit/>
          </a:bodyPr>
          <a:lstStyle>
            <a:lvl1pPr lvl="0" algn="l">
              <a:lnSpc>
                <a:spcPct val="85000"/>
              </a:lnSpc>
              <a:spcBef>
                <a:spcPts val="0"/>
              </a:spcBef>
              <a:spcAft>
                <a:spcPts val="0"/>
              </a:spcAft>
              <a:buClr>
                <a:srgbClr val="262626"/>
              </a:buClr>
              <a:buSzPts val="6000"/>
              <a:buFont typeface="Calibri"/>
              <a:buNone/>
              <a:defRPr sz="6000" b="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17"/>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Clr>
                <a:schemeClr val="dk2"/>
              </a:buClr>
              <a:buSzPts val="2000"/>
              <a:buNone/>
              <a:defRPr sz="18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Clr>
                <a:srgbClr val="888888"/>
              </a:buClr>
              <a:buSzPts val="1500"/>
              <a:buNone/>
              <a:defRPr sz="1400">
                <a:solidFill>
                  <a:srgbClr val="888888"/>
                </a:solidFill>
              </a:defRPr>
            </a:lvl2pPr>
            <a:lvl3pPr marL="1371600" lvl="2" indent="-228600" algn="l">
              <a:lnSpc>
                <a:spcPct val="90000"/>
              </a:lnSpc>
              <a:spcBef>
                <a:spcPts val="300"/>
              </a:spcBef>
              <a:spcAft>
                <a:spcPts val="0"/>
              </a:spcAft>
              <a:buClr>
                <a:srgbClr val="888888"/>
              </a:buClr>
              <a:buSzPts val="1300"/>
              <a:buNone/>
              <a:defRPr sz="1200">
                <a:solidFill>
                  <a:srgbClr val="888888"/>
                </a:solidFill>
              </a:defRPr>
            </a:lvl3pPr>
            <a:lvl4pPr marL="1828800" lvl="3" indent="-228600" algn="l">
              <a:lnSpc>
                <a:spcPct val="90000"/>
              </a:lnSpc>
              <a:spcBef>
                <a:spcPts val="300"/>
              </a:spcBef>
              <a:spcAft>
                <a:spcPts val="0"/>
              </a:spcAft>
              <a:buClr>
                <a:srgbClr val="888888"/>
              </a:buClr>
              <a:buSzPts val="1200"/>
              <a:buNone/>
              <a:defRPr sz="1100">
                <a:solidFill>
                  <a:srgbClr val="888888"/>
                </a:solidFill>
              </a:defRPr>
            </a:lvl4pPr>
            <a:lvl5pPr marL="2286000" lvl="4" indent="-228600" algn="l">
              <a:lnSpc>
                <a:spcPct val="90000"/>
              </a:lnSpc>
              <a:spcBef>
                <a:spcPts val="300"/>
              </a:spcBef>
              <a:spcAft>
                <a:spcPts val="0"/>
              </a:spcAft>
              <a:buClr>
                <a:srgbClr val="888888"/>
              </a:buClr>
              <a:buSzPts val="1200"/>
              <a:buNone/>
              <a:defRPr sz="1100">
                <a:solidFill>
                  <a:srgbClr val="888888"/>
                </a:solidFill>
              </a:defRPr>
            </a:lvl5pPr>
            <a:lvl6pPr marL="2743200" lvl="5" indent="-228600" algn="l">
              <a:lnSpc>
                <a:spcPct val="90000"/>
              </a:lnSpc>
              <a:spcBef>
                <a:spcPts val="300"/>
              </a:spcBef>
              <a:spcAft>
                <a:spcPts val="0"/>
              </a:spcAft>
              <a:buSzPts val="1100"/>
              <a:buNone/>
              <a:defRPr sz="1100">
                <a:solidFill>
                  <a:srgbClr val="888888"/>
                </a:solidFill>
              </a:defRPr>
            </a:lvl6pPr>
            <a:lvl7pPr marL="3200400" lvl="6" indent="-228600" algn="l">
              <a:lnSpc>
                <a:spcPct val="90000"/>
              </a:lnSpc>
              <a:spcBef>
                <a:spcPts val="300"/>
              </a:spcBef>
              <a:spcAft>
                <a:spcPts val="0"/>
              </a:spcAft>
              <a:buSzPts val="1100"/>
              <a:buNone/>
              <a:defRPr sz="1100">
                <a:solidFill>
                  <a:srgbClr val="888888"/>
                </a:solidFill>
              </a:defRPr>
            </a:lvl7pPr>
            <a:lvl8pPr marL="3657600" lvl="7" indent="-228600" algn="l">
              <a:lnSpc>
                <a:spcPct val="90000"/>
              </a:lnSpc>
              <a:spcBef>
                <a:spcPts val="300"/>
              </a:spcBef>
              <a:spcAft>
                <a:spcPts val="0"/>
              </a:spcAft>
              <a:buSzPts val="1100"/>
              <a:buNone/>
              <a:defRPr sz="1100">
                <a:solidFill>
                  <a:srgbClr val="888888"/>
                </a:solidFill>
              </a:defRPr>
            </a:lvl8pPr>
            <a:lvl9pPr marL="4114800" lvl="8" indent="-228600" algn="l">
              <a:lnSpc>
                <a:spcPct val="90000"/>
              </a:lnSpc>
              <a:spcBef>
                <a:spcPts val="300"/>
              </a:spcBef>
              <a:spcAft>
                <a:spcPts val="300"/>
              </a:spcAft>
              <a:buSzPts val="1100"/>
              <a:buNone/>
              <a:defRPr sz="1100">
                <a:solidFill>
                  <a:srgbClr val="888888"/>
                </a:solidFill>
              </a:defRPr>
            </a:lvl9pPr>
          </a:lstStyle>
          <a:p>
            <a:endParaRPr/>
          </a:p>
        </p:txBody>
      </p:sp>
      <p:sp>
        <p:nvSpPr>
          <p:cNvPr id="86" name="Google Shape;86;p17"/>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7" name="Google Shape;87;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8" name="Google Shape;88;p17"/>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7"/>
          <p:cNvCxnSpPr/>
          <p:nvPr/>
        </p:nvCxnSpPr>
        <p:spPr>
          <a:xfrm>
            <a:off x="905744" y="3257550"/>
            <a:ext cx="7406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3"/>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Autofit/>
          </a:bodyPr>
          <a:lstStyle>
            <a:lvl1pPr marL="457200" lvl="0" indent="-336550" algn="l">
              <a:lnSpc>
                <a:spcPct val="90000"/>
              </a:lnSpc>
              <a:spcBef>
                <a:spcPts val="900"/>
              </a:spcBef>
              <a:spcAft>
                <a:spcPts val="0"/>
              </a:spcAft>
              <a:buClr>
                <a:schemeClr val="dk1"/>
              </a:buClr>
              <a:buSzPts val="1700"/>
              <a:buChar char="•"/>
              <a:defRPr>
                <a:solidFill>
                  <a:schemeClr val="dk1"/>
                </a:solidFill>
              </a:defRPr>
            </a:lvl1pPr>
            <a:lvl2pPr marL="914400" lvl="1" indent="-323850" algn="l">
              <a:lnSpc>
                <a:spcPct val="90000"/>
              </a:lnSpc>
              <a:spcBef>
                <a:spcPts val="200"/>
              </a:spcBef>
              <a:spcAft>
                <a:spcPts val="0"/>
              </a:spcAft>
              <a:buClr>
                <a:schemeClr val="dk1"/>
              </a:buClr>
              <a:buSzPts val="1500"/>
              <a:buFont typeface="Arial"/>
              <a:buChar char="•"/>
              <a:defRPr>
                <a:solidFill>
                  <a:schemeClr val="dk1"/>
                </a:solidFill>
              </a:defRPr>
            </a:lvl2pPr>
            <a:lvl3pPr marL="1371600" lvl="2" indent="-304800" algn="l">
              <a:lnSpc>
                <a:spcPct val="90000"/>
              </a:lnSpc>
              <a:spcBef>
                <a:spcPts val="300"/>
              </a:spcBef>
              <a:spcAft>
                <a:spcPts val="0"/>
              </a:spcAft>
              <a:buClr>
                <a:schemeClr val="dk1"/>
              </a:buClr>
              <a:buSzPts val="1200"/>
              <a:buFont typeface="Arial"/>
              <a:buChar char="•"/>
              <a:defRPr>
                <a:solidFill>
                  <a:schemeClr val="dk1"/>
                </a:solidFill>
              </a:defRPr>
            </a:lvl3pPr>
            <a:lvl4pPr marL="1828800" lvl="3" indent="-304800" algn="l">
              <a:lnSpc>
                <a:spcPct val="90000"/>
              </a:lnSpc>
              <a:spcBef>
                <a:spcPts val="300"/>
              </a:spcBef>
              <a:spcAft>
                <a:spcPts val="0"/>
              </a:spcAft>
              <a:buClr>
                <a:schemeClr val="dk1"/>
              </a:buClr>
              <a:buSzPts val="1200"/>
              <a:buFont typeface="Arial"/>
              <a:buChar char="•"/>
              <a:defRPr>
                <a:solidFill>
                  <a:schemeClr val="dk1"/>
                </a:solidFill>
              </a:defRPr>
            </a:lvl4pPr>
            <a:lvl5pPr marL="2286000" lvl="4" indent="-304800" algn="l">
              <a:lnSpc>
                <a:spcPct val="90000"/>
              </a:lnSpc>
              <a:spcBef>
                <a:spcPts val="300"/>
              </a:spcBef>
              <a:spcAft>
                <a:spcPts val="0"/>
              </a:spcAft>
              <a:buClr>
                <a:schemeClr val="dk1"/>
              </a:buClr>
              <a:buSzPts val="1200"/>
              <a:buFont typeface="Arial"/>
              <a:buChar char="•"/>
              <a:defRPr>
                <a:solidFill>
                  <a:schemeClr val="dk1"/>
                </a:solidFill>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21" name="Google Shape;21;p3"/>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Autofit/>
          </a:bodyPr>
          <a:lstStyle>
            <a:lvl1pPr lvl="0" algn="l">
              <a:lnSpc>
                <a:spcPct val="85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
          <p:cNvSpPr txBox="1">
            <a:spLocks noGrp="1"/>
          </p:cNvSpPr>
          <p:nvPr>
            <p:ph type="body" idx="1"/>
          </p:nvPr>
        </p:nvSpPr>
        <p:spPr>
          <a:xfrm>
            <a:off x="822959" y="1384300"/>
            <a:ext cx="3703200" cy="3017400"/>
          </a:xfrm>
          <a:prstGeom prst="rect">
            <a:avLst/>
          </a:prstGeom>
          <a:noFill/>
          <a:ln>
            <a:noFill/>
          </a:ln>
        </p:spPr>
        <p:txBody>
          <a:bodyPr spcFirstLastPara="1" wrap="square" lIns="0" tIns="34275" rIns="0" bIns="34275" anchor="t" anchorCtr="0">
            <a:noAutofit/>
          </a:bodyPr>
          <a:lstStyle>
            <a:lvl1pPr marL="457200" lvl="0" indent="-323850" algn="l">
              <a:lnSpc>
                <a:spcPct val="90000"/>
              </a:lnSpc>
              <a:spcBef>
                <a:spcPts val="900"/>
              </a:spcBef>
              <a:spcAft>
                <a:spcPts val="0"/>
              </a:spcAft>
              <a:buClr>
                <a:schemeClr val="dk1"/>
              </a:buClr>
              <a:buSzPts val="1500"/>
              <a:buChar char="•"/>
              <a:defRPr/>
            </a:lvl1pPr>
            <a:lvl2pPr marL="914400" lvl="1" indent="-323850" algn="l">
              <a:lnSpc>
                <a:spcPct val="90000"/>
              </a:lnSpc>
              <a:spcBef>
                <a:spcPts val="200"/>
              </a:spcBef>
              <a:spcAft>
                <a:spcPts val="0"/>
              </a:spcAft>
              <a:buClr>
                <a:schemeClr val="dk1"/>
              </a:buClr>
              <a:buSzPts val="1500"/>
              <a:buChar char="•"/>
              <a:defRPr/>
            </a:lvl2pPr>
            <a:lvl3pPr marL="1371600" lvl="2" indent="-323850" algn="l">
              <a:lnSpc>
                <a:spcPct val="90000"/>
              </a:lnSpc>
              <a:spcBef>
                <a:spcPts val="300"/>
              </a:spcBef>
              <a:spcAft>
                <a:spcPts val="0"/>
              </a:spcAft>
              <a:buClr>
                <a:schemeClr val="dk1"/>
              </a:buClr>
              <a:buSzPts val="1500"/>
              <a:buChar char="•"/>
              <a:defRPr/>
            </a:lvl3pPr>
            <a:lvl4pPr marL="1828800" lvl="3" indent="-323850" algn="l">
              <a:lnSpc>
                <a:spcPct val="90000"/>
              </a:lnSpc>
              <a:spcBef>
                <a:spcPts val="300"/>
              </a:spcBef>
              <a:spcAft>
                <a:spcPts val="0"/>
              </a:spcAft>
              <a:buClr>
                <a:schemeClr val="dk1"/>
              </a:buClr>
              <a:buSzPts val="1500"/>
              <a:buChar char="•"/>
              <a:defRPr/>
            </a:lvl4pPr>
            <a:lvl5pPr marL="2286000" lvl="4" indent="-323850" algn="l">
              <a:lnSpc>
                <a:spcPct val="90000"/>
              </a:lnSpc>
              <a:spcBef>
                <a:spcPts val="300"/>
              </a:spcBef>
              <a:spcAft>
                <a:spcPts val="0"/>
              </a:spcAft>
              <a:buClr>
                <a:schemeClr val="dk1"/>
              </a:buClr>
              <a:buSzPts val="15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27" name="Google Shape;27;p4"/>
          <p:cNvSpPr txBox="1">
            <a:spLocks noGrp="1"/>
          </p:cNvSpPr>
          <p:nvPr>
            <p:ph type="body" idx="2"/>
          </p:nvPr>
        </p:nvSpPr>
        <p:spPr>
          <a:xfrm>
            <a:off x="4663440" y="1384301"/>
            <a:ext cx="3703200" cy="3017400"/>
          </a:xfrm>
          <a:prstGeom prst="rect">
            <a:avLst/>
          </a:prstGeom>
          <a:noFill/>
          <a:ln>
            <a:noFill/>
          </a:ln>
        </p:spPr>
        <p:txBody>
          <a:bodyPr spcFirstLastPara="1" wrap="square" lIns="0" tIns="34275" rIns="0" bIns="34275" anchor="t" anchorCtr="0">
            <a:noAutofit/>
          </a:bodyPr>
          <a:lstStyle>
            <a:lvl1pPr marL="457200" lvl="0" indent="-323850" algn="l">
              <a:lnSpc>
                <a:spcPct val="90000"/>
              </a:lnSpc>
              <a:spcBef>
                <a:spcPts val="900"/>
              </a:spcBef>
              <a:spcAft>
                <a:spcPts val="0"/>
              </a:spcAft>
              <a:buClr>
                <a:schemeClr val="dk1"/>
              </a:buClr>
              <a:buSzPts val="1500"/>
              <a:buChar char="•"/>
              <a:defRPr/>
            </a:lvl1pPr>
            <a:lvl2pPr marL="914400" lvl="1" indent="-323850" algn="l">
              <a:lnSpc>
                <a:spcPct val="90000"/>
              </a:lnSpc>
              <a:spcBef>
                <a:spcPts val="200"/>
              </a:spcBef>
              <a:spcAft>
                <a:spcPts val="0"/>
              </a:spcAft>
              <a:buClr>
                <a:schemeClr val="dk1"/>
              </a:buClr>
              <a:buSzPts val="1500"/>
              <a:buChar char="•"/>
              <a:defRPr/>
            </a:lvl2pPr>
            <a:lvl3pPr marL="1371600" lvl="2" indent="-323850" algn="l">
              <a:lnSpc>
                <a:spcPct val="90000"/>
              </a:lnSpc>
              <a:spcBef>
                <a:spcPts val="300"/>
              </a:spcBef>
              <a:spcAft>
                <a:spcPts val="0"/>
              </a:spcAft>
              <a:buClr>
                <a:schemeClr val="dk1"/>
              </a:buClr>
              <a:buSzPts val="1500"/>
              <a:buChar char="•"/>
              <a:defRPr/>
            </a:lvl3pPr>
            <a:lvl4pPr marL="1828800" lvl="3" indent="-323850" algn="l">
              <a:lnSpc>
                <a:spcPct val="90000"/>
              </a:lnSpc>
              <a:spcBef>
                <a:spcPts val="300"/>
              </a:spcBef>
              <a:spcAft>
                <a:spcPts val="0"/>
              </a:spcAft>
              <a:buClr>
                <a:schemeClr val="dk1"/>
              </a:buClr>
              <a:buSzPts val="1500"/>
              <a:buChar char="•"/>
              <a:defRPr/>
            </a:lvl4pPr>
            <a:lvl5pPr marL="2286000" lvl="4" indent="-323850" algn="l">
              <a:lnSpc>
                <a:spcPct val="90000"/>
              </a:lnSpc>
              <a:spcBef>
                <a:spcPts val="300"/>
              </a:spcBef>
              <a:spcAft>
                <a:spcPts val="0"/>
              </a:spcAft>
              <a:buClr>
                <a:schemeClr val="dk1"/>
              </a:buClr>
              <a:buSzPts val="15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28" name="Google Shape;28;p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1"/>
        <p:cNvGrpSpPr/>
        <p:nvPr/>
      </p:nvGrpSpPr>
      <p:grpSpPr>
        <a:xfrm>
          <a:off x="0" y="0"/>
          <a:ext cx="0" cy="0"/>
          <a:chOff x="0" y="0"/>
          <a:chExt cx="0" cy="0"/>
        </a:xfrm>
      </p:grpSpPr>
      <p:sp>
        <p:nvSpPr>
          <p:cNvPr id="32" name="Google Shape;32;p5"/>
          <p:cNvSpPr/>
          <p:nvPr/>
        </p:nvSpPr>
        <p:spPr>
          <a:xfrm>
            <a:off x="12" y="0"/>
            <a:ext cx="3038100" cy="5143500"/>
          </a:xfrm>
          <a:prstGeom prst="rect">
            <a:avLst/>
          </a:prstGeom>
          <a:solidFill>
            <a:schemeClr val="dk1"/>
          </a:solidFill>
          <a:ln w="15875" cap="flat" cmpd="sng">
            <a:solidFill>
              <a:schemeClr val="dk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 name="Google Shape;33;p5"/>
          <p:cNvSpPr/>
          <p:nvPr/>
        </p:nvSpPr>
        <p:spPr>
          <a:xfrm>
            <a:off x="3030053" y="0"/>
            <a:ext cx="48000" cy="5143500"/>
          </a:xfrm>
          <a:prstGeom prst="rect">
            <a:avLst/>
          </a:prstGeom>
          <a:solidFill>
            <a:srgbClr val="FFFF0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Autofit/>
          </a:bodyPr>
          <a:lstStyle>
            <a:lvl1pPr lvl="0" algn="l">
              <a:lnSpc>
                <a:spcPct val="85000"/>
              </a:lnSpc>
              <a:spcBef>
                <a:spcPts val="0"/>
              </a:spcBef>
              <a:spcAft>
                <a:spcPts val="0"/>
              </a:spcAft>
              <a:buClr>
                <a:srgbClr val="FFFFFF"/>
              </a:buClr>
              <a:buSzPts val="2700"/>
              <a:buFont typeface="Calibri"/>
              <a:buNone/>
              <a:defRPr sz="2700" b="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5"/>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Autofit/>
          </a:bodyPr>
          <a:lstStyle>
            <a:lvl1pPr marL="457200" lvl="0" indent="-323850" algn="l">
              <a:lnSpc>
                <a:spcPct val="90000"/>
              </a:lnSpc>
              <a:spcBef>
                <a:spcPts val="900"/>
              </a:spcBef>
              <a:spcAft>
                <a:spcPts val="0"/>
              </a:spcAft>
              <a:buClr>
                <a:schemeClr val="dk1"/>
              </a:buClr>
              <a:buSzPts val="1500"/>
              <a:buChar char="•"/>
              <a:defRPr/>
            </a:lvl1pPr>
            <a:lvl2pPr marL="914400" lvl="1" indent="-323850" algn="l">
              <a:lnSpc>
                <a:spcPct val="90000"/>
              </a:lnSpc>
              <a:spcBef>
                <a:spcPts val="200"/>
              </a:spcBef>
              <a:spcAft>
                <a:spcPts val="0"/>
              </a:spcAft>
              <a:buClr>
                <a:schemeClr val="dk1"/>
              </a:buClr>
              <a:buSzPts val="1500"/>
              <a:buChar char="•"/>
              <a:defRPr/>
            </a:lvl2pPr>
            <a:lvl3pPr marL="1371600" lvl="2" indent="-323850" algn="l">
              <a:lnSpc>
                <a:spcPct val="90000"/>
              </a:lnSpc>
              <a:spcBef>
                <a:spcPts val="300"/>
              </a:spcBef>
              <a:spcAft>
                <a:spcPts val="0"/>
              </a:spcAft>
              <a:buClr>
                <a:schemeClr val="dk1"/>
              </a:buClr>
              <a:buSzPts val="1500"/>
              <a:buChar char="•"/>
              <a:defRPr/>
            </a:lvl3pPr>
            <a:lvl4pPr marL="1828800" lvl="3" indent="-323850" algn="l">
              <a:lnSpc>
                <a:spcPct val="90000"/>
              </a:lnSpc>
              <a:spcBef>
                <a:spcPts val="300"/>
              </a:spcBef>
              <a:spcAft>
                <a:spcPts val="0"/>
              </a:spcAft>
              <a:buClr>
                <a:schemeClr val="dk1"/>
              </a:buClr>
              <a:buSzPts val="1500"/>
              <a:buChar char="•"/>
              <a:defRPr/>
            </a:lvl4pPr>
            <a:lvl5pPr marL="2286000" lvl="4" indent="-323850" algn="l">
              <a:lnSpc>
                <a:spcPct val="90000"/>
              </a:lnSpc>
              <a:spcBef>
                <a:spcPts val="300"/>
              </a:spcBef>
              <a:spcAft>
                <a:spcPts val="0"/>
              </a:spcAft>
              <a:buClr>
                <a:schemeClr val="dk1"/>
              </a:buClr>
              <a:buSzPts val="1500"/>
              <a:buChar char="•"/>
              <a:defRPr/>
            </a:lvl5pPr>
            <a:lvl6pPr marL="2743200" lvl="5" indent="-317500" algn="l">
              <a:lnSpc>
                <a:spcPct val="90000"/>
              </a:lnSpc>
              <a:spcBef>
                <a:spcPts val="300"/>
              </a:spcBef>
              <a:spcAft>
                <a:spcPts val="0"/>
              </a:spcAft>
              <a:buSzPts val="1400"/>
              <a:buChar char="◦"/>
              <a:defRPr/>
            </a:lvl6pPr>
            <a:lvl7pPr marL="3200400" lvl="6" indent="-317500" algn="l">
              <a:lnSpc>
                <a:spcPct val="90000"/>
              </a:lnSpc>
              <a:spcBef>
                <a:spcPts val="300"/>
              </a:spcBef>
              <a:spcAft>
                <a:spcPts val="0"/>
              </a:spcAft>
              <a:buSzPts val="1400"/>
              <a:buChar char="◦"/>
              <a:defRPr/>
            </a:lvl7pPr>
            <a:lvl8pPr marL="3657600" lvl="7" indent="-317500" algn="l">
              <a:lnSpc>
                <a:spcPct val="90000"/>
              </a:lnSpc>
              <a:spcBef>
                <a:spcPts val="300"/>
              </a:spcBef>
              <a:spcAft>
                <a:spcPts val="0"/>
              </a:spcAft>
              <a:buSzPts val="1400"/>
              <a:buChar char="◦"/>
              <a:defRPr/>
            </a:lvl8pPr>
            <a:lvl9pPr marL="4114800" lvl="8" indent="-317500" algn="l">
              <a:lnSpc>
                <a:spcPct val="90000"/>
              </a:lnSpc>
              <a:spcBef>
                <a:spcPts val="300"/>
              </a:spcBef>
              <a:spcAft>
                <a:spcPts val="300"/>
              </a:spcAft>
              <a:buSzPts val="1400"/>
              <a:buChar char="◦"/>
              <a:defRPr/>
            </a:lvl9pPr>
          </a:lstStyle>
          <a:p>
            <a:endParaRPr/>
          </a:p>
        </p:txBody>
      </p:sp>
      <p:sp>
        <p:nvSpPr>
          <p:cNvPr id="36" name="Google Shape;36;p5"/>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900"/>
              </a:spcBef>
              <a:spcAft>
                <a:spcPts val="0"/>
              </a:spcAft>
              <a:buClr>
                <a:srgbClr val="FFFFFF"/>
              </a:buClr>
              <a:buSzPts val="1200"/>
              <a:buNone/>
              <a:defRPr sz="1100">
                <a:solidFill>
                  <a:srgbClr val="FFFFFF"/>
                </a:solidFill>
              </a:defRPr>
            </a:lvl1pPr>
            <a:lvl2pPr marL="914400" lvl="1" indent="-228600" algn="l">
              <a:lnSpc>
                <a:spcPct val="90000"/>
              </a:lnSpc>
              <a:spcBef>
                <a:spcPts val="200"/>
              </a:spcBef>
              <a:spcAft>
                <a:spcPts val="0"/>
              </a:spcAft>
              <a:buClr>
                <a:schemeClr val="dk1"/>
              </a:buClr>
              <a:buSzPts val="1000"/>
              <a:buNone/>
              <a:defRPr sz="900"/>
            </a:lvl2pPr>
            <a:lvl3pPr marL="1371600" lvl="2" indent="-228600" algn="l">
              <a:lnSpc>
                <a:spcPct val="90000"/>
              </a:lnSpc>
              <a:spcBef>
                <a:spcPts val="300"/>
              </a:spcBef>
              <a:spcAft>
                <a:spcPts val="0"/>
              </a:spcAft>
              <a:buClr>
                <a:schemeClr val="dk1"/>
              </a:buClr>
              <a:buSzPts val="800"/>
              <a:buNone/>
              <a:defRPr sz="800"/>
            </a:lvl3pPr>
            <a:lvl4pPr marL="1828800" lvl="3" indent="-228600" algn="l">
              <a:lnSpc>
                <a:spcPct val="90000"/>
              </a:lnSpc>
              <a:spcBef>
                <a:spcPts val="300"/>
              </a:spcBef>
              <a:spcAft>
                <a:spcPts val="0"/>
              </a:spcAft>
              <a:buClr>
                <a:schemeClr val="dk1"/>
              </a:buClr>
              <a:buSzPts val="700"/>
              <a:buNone/>
              <a:defRPr sz="700"/>
            </a:lvl4pPr>
            <a:lvl5pPr marL="2286000" lvl="4" indent="-228600" algn="l">
              <a:lnSpc>
                <a:spcPct val="90000"/>
              </a:lnSpc>
              <a:spcBef>
                <a:spcPts val="300"/>
              </a:spcBef>
              <a:spcAft>
                <a:spcPts val="0"/>
              </a:spcAft>
              <a:buClr>
                <a:schemeClr val="dk1"/>
              </a:buClr>
              <a:buSzPts val="700"/>
              <a:buNone/>
              <a:defRPr sz="700"/>
            </a:lvl5pPr>
            <a:lvl6pPr marL="2743200" lvl="5" indent="-228600" algn="l">
              <a:lnSpc>
                <a:spcPct val="90000"/>
              </a:lnSpc>
              <a:spcBef>
                <a:spcPts val="300"/>
              </a:spcBef>
              <a:spcAft>
                <a:spcPts val="0"/>
              </a:spcAft>
              <a:buSzPts val="700"/>
              <a:buNone/>
              <a:defRPr sz="700"/>
            </a:lvl6pPr>
            <a:lvl7pPr marL="3200400" lvl="6" indent="-228600" algn="l">
              <a:lnSpc>
                <a:spcPct val="90000"/>
              </a:lnSpc>
              <a:spcBef>
                <a:spcPts val="300"/>
              </a:spcBef>
              <a:spcAft>
                <a:spcPts val="0"/>
              </a:spcAft>
              <a:buSzPts val="700"/>
              <a:buNone/>
              <a:defRPr sz="700"/>
            </a:lvl7pPr>
            <a:lvl8pPr marL="3657600" lvl="7" indent="-228600" algn="l">
              <a:lnSpc>
                <a:spcPct val="90000"/>
              </a:lnSpc>
              <a:spcBef>
                <a:spcPts val="300"/>
              </a:spcBef>
              <a:spcAft>
                <a:spcPts val="0"/>
              </a:spcAft>
              <a:buSzPts val="700"/>
              <a:buNone/>
              <a:defRPr sz="700"/>
            </a:lvl8pPr>
            <a:lvl9pPr marL="4114800" lvl="8" indent="-228600" algn="l">
              <a:lnSpc>
                <a:spcPct val="90000"/>
              </a:lnSpc>
              <a:spcBef>
                <a:spcPts val="300"/>
              </a:spcBef>
              <a:spcAft>
                <a:spcPts val="300"/>
              </a:spcAft>
              <a:buSzPts val="700"/>
              <a:buNone/>
              <a:defRPr sz="700"/>
            </a:lvl9pPr>
          </a:lstStyle>
          <a:p>
            <a:endParaRPr/>
          </a:p>
        </p:txBody>
      </p:sp>
      <p:sp>
        <p:nvSpPr>
          <p:cNvPr id="37" name="Google Shape;37;p5"/>
          <p:cNvSpPr txBox="1">
            <a:spLocks noGrp="1"/>
          </p:cNvSpPr>
          <p:nvPr>
            <p:ph type="dt" idx="10"/>
          </p:nvPr>
        </p:nvSpPr>
        <p:spPr>
          <a:xfrm>
            <a:off x="349134" y="4844839"/>
            <a:ext cx="19638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8" name="Google Shape;38;p5"/>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9" name="Google Shape;39;p5"/>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2" name="Google Shape;42;p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 name="Google Shape;4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8"/>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4" name="Google Shape;54;p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5" name="Google Shape;5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8">
            <a:alphaModFix/>
          </a:blip>
          <a:src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9">
            <a:alphaModFix/>
          </a:blip>
          <a:srcRect/>
          <a:stretch/>
        </p:blipFill>
        <p:spPr>
          <a:xfrm>
            <a:off x="0" y="0"/>
            <a:ext cx="9144000" cy="571500"/>
          </a:xfrm>
          <a:prstGeom prst="rect">
            <a:avLst/>
          </a:prstGeom>
          <a:noFill/>
          <a:ln>
            <a:noFill/>
          </a:ln>
        </p:spPr>
      </p:pic>
      <p:pic>
        <p:nvPicPr>
          <p:cNvPr id="11" name="Google Shape;11;p1"/>
          <p:cNvPicPr preferRelativeResize="0"/>
          <p:nvPr/>
        </p:nvPicPr>
        <p:blipFill rotWithShape="1">
          <a:blip r:embed="rId20">
            <a:alphaModFix/>
          </a:blip>
          <a:srcRect/>
          <a:stretch/>
        </p:blipFill>
        <p:spPr>
          <a:xfrm>
            <a:off x="388600" y="65336"/>
            <a:ext cx="1913425" cy="4408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3.93.47.197/"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500" b="1" dirty="0">
                <a:latin typeface="Times New Roman"/>
                <a:ea typeface="Times New Roman"/>
                <a:cs typeface="Times New Roman"/>
                <a:sym typeface="Times New Roman"/>
              </a:rPr>
              <a:t>CATAGORIZE INSTAGRAM POSTS BASED ON LOCATION #TAGS </a:t>
            </a:r>
            <a:endParaRPr sz="4500" b="1" dirty="0">
              <a:latin typeface="Times New Roman"/>
              <a:ea typeface="Times New Roman"/>
              <a:cs typeface="Times New Roman"/>
              <a:sym typeface="Times New Roman"/>
            </a:endParaRPr>
          </a:p>
        </p:txBody>
      </p:sp>
      <p:sp>
        <p:nvSpPr>
          <p:cNvPr id="95" name="Google Shape;95;p18"/>
          <p:cNvSpPr txBox="1">
            <a:spLocks noGrp="1"/>
          </p:cNvSpPr>
          <p:nvPr>
            <p:ph type="subTitle" idx="1"/>
          </p:nvPr>
        </p:nvSpPr>
        <p:spPr>
          <a:xfrm>
            <a:off x="-193773" y="2861018"/>
            <a:ext cx="9625676" cy="10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4</a:t>
            </a:r>
            <a:endParaRPr dirty="0"/>
          </a:p>
          <a:p>
            <a:pPr marL="0" lvl="0" indent="0" algn="ctr" rtl="0">
              <a:spcBef>
                <a:spcPts val="0"/>
              </a:spcBef>
              <a:spcAft>
                <a:spcPts val="0"/>
              </a:spcAft>
              <a:buNone/>
            </a:pPr>
            <a:r>
              <a:rPr lang="en" dirty="0"/>
              <a:t>               Pradeep Margasahayam Prakash, 		          </a:t>
            </a:r>
            <a:r>
              <a:rPr lang="en-US" dirty="0"/>
              <a:t>Pramod </a:t>
            </a:r>
            <a:r>
              <a:rPr lang="en-US" dirty="0" err="1"/>
              <a:t>Kadagattor</a:t>
            </a:r>
            <a:r>
              <a:rPr lang="en" dirty="0"/>
              <a:t>,</a:t>
            </a:r>
            <a:endParaRPr lang="en-US" dirty="0"/>
          </a:p>
          <a:p>
            <a:pPr marL="0" lvl="0" indent="0" algn="ctr" rtl="0">
              <a:spcBef>
                <a:spcPts val="0"/>
              </a:spcBef>
              <a:spcAft>
                <a:spcPts val="0"/>
              </a:spcAft>
              <a:buNone/>
            </a:pPr>
            <a:r>
              <a:rPr lang="en" dirty="0"/>
              <a:t> </a:t>
            </a:r>
            <a:r>
              <a:rPr lang="en-US" dirty="0"/>
              <a:t>Puneet Dravid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65DC-6B16-42F9-AACE-47D84EE594F3}"/>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SCREENSHOTS:</a:t>
            </a:r>
            <a:endParaRPr lang="en-US" sz="2200" dirty="0"/>
          </a:p>
        </p:txBody>
      </p:sp>
      <p:sp>
        <p:nvSpPr>
          <p:cNvPr id="3" name="Text Placeholder 2">
            <a:extLst>
              <a:ext uri="{FF2B5EF4-FFF2-40B4-BE49-F238E27FC236}">
                <a16:creationId xmlns:a16="http://schemas.microsoft.com/office/drawing/2014/main" id="{20821FA2-8B45-48AE-AA79-6FA6A95758AF}"/>
              </a:ext>
            </a:extLst>
          </p:cNvPr>
          <p:cNvSpPr>
            <a:spLocks noGrp="1"/>
          </p:cNvSpPr>
          <p:nvPr>
            <p:ph type="body" idx="1"/>
          </p:nvPr>
        </p:nvSpPr>
        <p:spPr/>
        <p:txBody>
          <a:bodyPr/>
          <a:lstStyle/>
          <a:p>
            <a:pPr marL="114300" indent="0">
              <a:buNone/>
            </a:pPr>
            <a:r>
              <a:rPr lang="en-US" dirty="0">
                <a:solidFill>
                  <a:schemeClr val="tx1"/>
                </a:solidFill>
                <a:latin typeface="+mj-lt"/>
                <a:cs typeface="Times New Roman" panose="02020603050405020304" pitchFamily="18" charset="0"/>
              </a:rPr>
              <a:t>Images segregated based of categories.</a:t>
            </a:r>
          </a:p>
          <a:p>
            <a:pPr marL="114300" indent="0">
              <a:buNone/>
            </a:pPr>
            <a:endParaRPr lang="en-US" dirty="0">
              <a:solidFill>
                <a:schemeClr val="tx1"/>
              </a:solidFill>
              <a:latin typeface="+mj-lt"/>
              <a:cs typeface="Times New Roman" panose="02020603050405020304" pitchFamily="18" charset="0"/>
            </a:endParaRPr>
          </a:p>
        </p:txBody>
      </p:sp>
      <p:pic>
        <p:nvPicPr>
          <p:cNvPr id="5" name="Picture 4" descr="A screenshot of a video game&#10;&#10;Description automatically generated">
            <a:extLst>
              <a:ext uri="{FF2B5EF4-FFF2-40B4-BE49-F238E27FC236}">
                <a16:creationId xmlns:a16="http://schemas.microsoft.com/office/drawing/2014/main" id="{6B998648-1165-4F7B-9C7D-E24F795C840D}"/>
              </a:ext>
            </a:extLst>
          </p:cNvPr>
          <p:cNvPicPr>
            <a:picLocks noChangeAspect="1"/>
          </p:cNvPicPr>
          <p:nvPr/>
        </p:nvPicPr>
        <p:blipFill rotWithShape="1">
          <a:blip r:embed="rId2"/>
          <a:srcRect l="7272" t="9071" r="7536" b="5176"/>
          <a:stretch/>
        </p:blipFill>
        <p:spPr>
          <a:xfrm>
            <a:off x="1167973" y="1795150"/>
            <a:ext cx="5563241" cy="3149919"/>
          </a:xfrm>
          <a:prstGeom prst="rect">
            <a:avLst/>
          </a:prstGeom>
          <a:effectLst>
            <a:outerShdw blurRad="241300" dist="50800" dir="5400000" algn="ctr" rotWithShape="0">
              <a:schemeClr val="bg2">
                <a:alpha val="93000"/>
              </a:schemeClr>
            </a:outerShdw>
          </a:effectLst>
        </p:spPr>
      </p:pic>
    </p:spTree>
    <p:extLst>
      <p:ext uri="{BB962C8B-B14F-4D97-AF65-F5344CB8AC3E}">
        <p14:creationId xmlns:p14="http://schemas.microsoft.com/office/powerpoint/2010/main" val="219878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3B87-4263-4C86-98C2-725841F82205}"/>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SCREENSHOTS: Showing All Images in </a:t>
            </a:r>
            <a:r>
              <a:rPr lang="en-US" sz="2200" b="1" dirty="0" err="1">
                <a:latin typeface="Times New Roman" panose="02020603050405020304" pitchFamily="18" charset="0"/>
                <a:cs typeface="Times New Roman" panose="02020603050405020304" pitchFamily="18" charset="0"/>
              </a:rPr>
              <a:t>Newyork</a:t>
            </a:r>
            <a:endParaRPr lang="en-US" sz="2200" dirty="0"/>
          </a:p>
        </p:txBody>
      </p:sp>
      <p:pic>
        <p:nvPicPr>
          <p:cNvPr id="4" name="Picture 3" descr="A picture containing photo, different, showing, show&#10;&#10;Description automatically generated">
            <a:extLst>
              <a:ext uri="{FF2B5EF4-FFF2-40B4-BE49-F238E27FC236}">
                <a16:creationId xmlns:a16="http://schemas.microsoft.com/office/drawing/2014/main" id="{F178D5EC-9EEE-4E70-998E-AD830E167C7D}"/>
              </a:ext>
            </a:extLst>
          </p:cNvPr>
          <p:cNvPicPr>
            <a:picLocks noChangeAspect="1"/>
          </p:cNvPicPr>
          <p:nvPr/>
        </p:nvPicPr>
        <p:blipFill rotWithShape="1">
          <a:blip r:embed="rId2"/>
          <a:srcRect l="8299" t="8781" r="10267" b="5205"/>
          <a:stretch/>
        </p:blipFill>
        <p:spPr>
          <a:xfrm>
            <a:off x="968188" y="1321652"/>
            <a:ext cx="5947442" cy="3533542"/>
          </a:xfrm>
          <a:prstGeom prst="rect">
            <a:avLst/>
          </a:prstGeom>
          <a:effectLst>
            <a:outerShdw blurRad="241300" dist="50800" dir="5400000" algn="ctr" rotWithShape="0">
              <a:schemeClr val="bg2">
                <a:alpha val="89000"/>
              </a:schemeClr>
            </a:outerShdw>
          </a:effectLst>
        </p:spPr>
      </p:pic>
    </p:spTree>
    <p:extLst>
      <p:ext uri="{BB962C8B-B14F-4D97-AF65-F5344CB8AC3E}">
        <p14:creationId xmlns:p14="http://schemas.microsoft.com/office/powerpoint/2010/main" val="83182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BAF4-C8F3-49B5-B0EB-C526B307842C}"/>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SCREENSHOTS:</a:t>
            </a:r>
            <a:endParaRPr lang="en-US" sz="2200" dirty="0"/>
          </a:p>
        </p:txBody>
      </p:sp>
      <p:pic>
        <p:nvPicPr>
          <p:cNvPr id="4" name="Picture 3" descr="A screenshot of a computer&#10;&#10;Description automatically generated">
            <a:extLst>
              <a:ext uri="{FF2B5EF4-FFF2-40B4-BE49-F238E27FC236}">
                <a16:creationId xmlns:a16="http://schemas.microsoft.com/office/drawing/2014/main" id="{7D663743-CE1F-47C2-A2FE-B7C5E3CB09A6}"/>
              </a:ext>
            </a:extLst>
          </p:cNvPr>
          <p:cNvPicPr>
            <a:picLocks noChangeAspect="1"/>
          </p:cNvPicPr>
          <p:nvPr/>
        </p:nvPicPr>
        <p:blipFill rotWithShape="1">
          <a:blip r:embed="rId2"/>
          <a:srcRect l="3193" t="9262" r="2520" b="43231"/>
          <a:stretch/>
        </p:blipFill>
        <p:spPr>
          <a:xfrm>
            <a:off x="691562" y="1728906"/>
            <a:ext cx="7238789" cy="2051638"/>
          </a:xfrm>
          <a:prstGeom prst="rect">
            <a:avLst/>
          </a:prstGeom>
          <a:effectLst>
            <a:outerShdw blurRad="241300" dist="50800" dir="5400000" algn="ctr" rotWithShape="0">
              <a:schemeClr val="bg2">
                <a:alpha val="90000"/>
              </a:schemeClr>
            </a:outerShdw>
          </a:effectLst>
        </p:spPr>
      </p:pic>
    </p:spTree>
    <p:extLst>
      <p:ext uri="{BB962C8B-B14F-4D97-AF65-F5344CB8AC3E}">
        <p14:creationId xmlns:p14="http://schemas.microsoft.com/office/powerpoint/2010/main" val="383006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5D79-8F55-4992-AE52-106F44EB7E85}"/>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AWS REKOGNITION:</a:t>
            </a:r>
          </a:p>
        </p:txBody>
      </p:sp>
      <p:pic>
        <p:nvPicPr>
          <p:cNvPr id="3" name="Picture 2">
            <a:extLst>
              <a:ext uri="{FF2B5EF4-FFF2-40B4-BE49-F238E27FC236}">
                <a16:creationId xmlns:a16="http://schemas.microsoft.com/office/drawing/2014/main" id="{E400538E-A754-48DC-9E60-5E2B28D565AB}"/>
              </a:ext>
            </a:extLst>
          </p:cNvPr>
          <p:cNvPicPr>
            <a:picLocks noChangeAspect="1"/>
          </p:cNvPicPr>
          <p:nvPr/>
        </p:nvPicPr>
        <p:blipFill rotWithShape="1">
          <a:blip r:embed="rId2"/>
          <a:srcRect l="-1" t="8205" r="2885"/>
          <a:stretch/>
        </p:blipFill>
        <p:spPr>
          <a:xfrm>
            <a:off x="481263" y="1222450"/>
            <a:ext cx="7171724" cy="3813085"/>
          </a:xfrm>
          <a:prstGeom prst="rect">
            <a:avLst/>
          </a:prstGeom>
          <a:effectLst>
            <a:outerShdw blurRad="266700" dist="50800" dir="5400000" algn="ctr" rotWithShape="0">
              <a:schemeClr val="bg2">
                <a:alpha val="92000"/>
              </a:schemeClr>
            </a:outerShdw>
          </a:effectLst>
        </p:spPr>
      </p:pic>
    </p:spTree>
    <p:extLst>
      <p:ext uri="{BB962C8B-B14F-4D97-AF65-F5344CB8AC3E}">
        <p14:creationId xmlns:p14="http://schemas.microsoft.com/office/powerpoint/2010/main" val="746579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44DA-1637-4C86-B0CF-C7ABC9A513F0}"/>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AWS REKOGNITION:</a:t>
            </a:r>
          </a:p>
        </p:txBody>
      </p:sp>
      <p:pic>
        <p:nvPicPr>
          <p:cNvPr id="4" name="Picture 3">
            <a:extLst>
              <a:ext uri="{FF2B5EF4-FFF2-40B4-BE49-F238E27FC236}">
                <a16:creationId xmlns:a16="http://schemas.microsoft.com/office/drawing/2014/main" id="{3210023A-A9F4-4F58-9F60-BA2D6331C306}"/>
              </a:ext>
            </a:extLst>
          </p:cNvPr>
          <p:cNvPicPr>
            <a:picLocks noChangeAspect="1"/>
          </p:cNvPicPr>
          <p:nvPr/>
        </p:nvPicPr>
        <p:blipFill rotWithShape="1">
          <a:blip r:embed="rId2"/>
          <a:srcRect t="8205" r="2116"/>
          <a:stretch/>
        </p:blipFill>
        <p:spPr>
          <a:xfrm>
            <a:off x="480648" y="1222450"/>
            <a:ext cx="7133492" cy="3762952"/>
          </a:xfrm>
          <a:prstGeom prst="rect">
            <a:avLst/>
          </a:prstGeom>
          <a:effectLst>
            <a:outerShdw blurRad="279400" dist="50800" dir="5400000" sx="101000" sy="101000" algn="ctr" rotWithShape="0">
              <a:schemeClr val="bg2">
                <a:alpha val="92000"/>
              </a:schemeClr>
            </a:outerShdw>
          </a:effectLst>
        </p:spPr>
      </p:pic>
    </p:spTree>
    <p:extLst>
      <p:ext uri="{BB962C8B-B14F-4D97-AF65-F5344CB8AC3E}">
        <p14:creationId xmlns:p14="http://schemas.microsoft.com/office/powerpoint/2010/main" val="190665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AD07-CD3E-45ED-AB22-40E67531D57A}"/>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AWS REKOGNITION:</a:t>
            </a:r>
          </a:p>
        </p:txBody>
      </p:sp>
      <p:pic>
        <p:nvPicPr>
          <p:cNvPr id="3" name="Picture 2">
            <a:extLst>
              <a:ext uri="{FF2B5EF4-FFF2-40B4-BE49-F238E27FC236}">
                <a16:creationId xmlns:a16="http://schemas.microsoft.com/office/drawing/2014/main" id="{665C59BA-0033-4B0F-846C-202BF0FDDA9B}"/>
              </a:ext>
            </a:extLst>
          </p:cNvPr>
          <p:cNvPicPr>
            <a:picLocks noChangeAspect="1"/>
          </p:cNvPicPr>
          <p:nvPr/>
        </p:nvPicPr>
        <p:blipFill rotWithShape="1">
          <a:blip r:embed="rId2"/>
          <a:srcRect t="8205" r="2372"/>
          <a:stretch/>
        </p:blipFill>
        <p:spPr>
          <a:xfrm>
            <a:off x="398585" y="1164884"/>
            <a:ext cx="7256585" cy="3837938"/>
          </a:xfrm>
          <a:prstGeom prst="rect">
            <a:avLst/>
          </a:prstGeom>
          <a:effectLst>
            <a:outerShdw blurRad="254000" dist="50800" dir="5400000" algn="ctr" rotWithShape="0">
              <a:schemeClr val="bg2">
                <a:alpha val="92000"/>
              </a:schemeClr>
            </a:outerShdw>
          </a:effectLst>
        </p:spPr>
      </p:pic>
    </p:spTree>
    <p:extLst>
      <p:ext uri="{BB962C8B-B14F-4D97-AF65-F5344CB8AC3E}">
        <p14:creationId xmlns:p14="http://schemas.microsoft.com/office/powerpoint/2010/main" val="4043810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EBF9-0930-47F2-A8C4-A1DDB23E7DBE}"/>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AWS REKOGNITION:</a:t>
            </a:r>
          </a:p>
        </p:txBody>
      </p:sp>
      <p:sp>
        <p:nvSpPr>
          <p:cNvPr id="3" name="Text Placeholder 2">
            <a:extLst>
              <a:ext uri="{FF2B5EF4-FFF2-40B4-BE49-F238E27FC236}">
                <a16:creationId xmlns:a16="http://schemas.microsoft.com/office/drawing/2014/main" id="{458E977A-4C52-40F9-8F8C-DBA6DD353E43}"/>
              </a:ext>
            </a:extLst>
          </p:cNvPr>
          <p:cNvSpPr>
            <a:spLocks noGrp="1"/>
          </p:cNvSpPr>
          <p:nvPr>
            <p:ph type="body" idx="1"/>
          </p:nvPr>
        </p:nvSpPr>
        <p:spPr>
          <a:xfrm>
            <a:off x="311701" y="1222450"/>
            <a:ext cx="2156008" cy="3416400"/>
          </a:xfrm>
        </p:spPr>
        <p:txBody>
          <a:bodyPr/>
          <a:lstStyle/>
          <a:p>
            <a:pPr marL="114300" indent="0">
              <a:buNone/>
            </a:pPr>
            <a:r>
              <a:rPr lang="en-US" dirty="0">
                <a:solidFill>
                  <a:schemeClr val="tx1"/>
                </a:solidFill>
              </a:rPr>
              <a:t>Request – </a:t>
            </a:r>
          </a:p>
          <a:p>
            <a:pPr marL="114300" indent="0">
              <a:buNone/>
            </a:pPr>
            <a:r>
              <a:rPr lang="en-US" dirty="0">
                <a:solidFill>
                  <a:schemeClr val="tx1"/>
                </a:solidFill>
              </a:rPr>
              <a:t>{ "Image": { "Bytes": "..." } }</a:t>
            </a:r>
          </a:p>
        </p:txBody>
      </p:sp>
      <p:sp>
        <p:nvSpPr>
          <p:cNvPr id="4" name="Text Placeholder 2">
            <a:extLst>
              <a:ext uri="{FF2B5EF4-FFF2-40B4-BE49-F238E27FC236}">
                <a16:creationId xmlns:a16="http://schemas.microsoft.com/office/drawing/2014/main" id="{0440CAED-983D-4AD7-9713-BEE83958BD62}"/>
              </a:ext>
            </a:extLst>
          </p:cNvPr>
          <p:cNvSpPr txBox="1">
            <a:spLocks/>
          </p:cNvSpPr>
          <p:nvPr/>
        </p:nvSpPr>
        <p:spPr>
          <a:xfrm>
            <a:off x="2467709" y="1222450"/>
            <a:ext cx="579706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Response – </a:t>
            </a:r>
          </a:p>
          <a:p>
            <a:pPr marL="114300" indent="0">
              <a:buNone/>
            </a:pPr>
            <a:r>
              <a:rPr lang="en-US" dirty="0">
                <a:solidFill>
                  <a:schemeClr val="tx1"/>
                </a:solidFill>
              </a:rPr>
              <a:t>{ "Labels": [ </a:t>
            </a:r>
          </a:p>
          <a:p>
            <a:pPr marL="114300" indent="0">
              <a:buNone/>
            </a:pPr>
            <a:r>
              <a:rPr lang="en-US" dirty="0">
                <a:solidFill>
                  <a:schemeClr val="tx1"/>
                </a:solidFill>
              </a:rPr>
              <a:t>	{ "Name": "Office Building", </a:t>
            </a:r>
          </a:p>
          <a:p>
            <a:pPr marL="114300" indent="0">
              <a:buNone/>
            </a:pPr>
            <a:r>
              <a:rPr lang="en-US" dirty="0">
                <a:solidFill>
                  <a:schemeClr val="tx1"/>
                </a:solidFill>
              </a:rPr>
              <a:t>	   "Confidence": 99.71690368652344, 		   "Instances": [], </a:t>
            </a:r>
          </a:p>
          <a:p>
            <a:pPr marL="114300" indent="0">
              <a:buNone/>
            </a:pPr>
            <a:r>
              <a:rPr lang="en-US" dirty="0">
                <a:solidFill>
                  <a:schemeClr val="tx1"/>
                </a:solidFill>
              </a:rPr>
              <a:t>	   "Parents": [ { "Name": "Building" } ] }, { 			"Name": "Building", </a:t>
            </a:r>
          </a:p>
          <a:p>
            <a:pPr marL="114300" indent="0">
              <a:buNone/>
            </a:pPr>
            <a:r>
              <a:rPr lang="en-US" dirty="0">
                <a:solidFill>
                  <a:schemeClr val="tx1"/>
                </a:solidFill>
              </a:rPr>
              <a:t>		"Confidence": 99.71690368652344, 		"Instances": [], </a:t>
            </a:r>
          </a:p>
          <a:p>
            <a:pPr marL="114300" indent="0">
              <a:buNone/>
            </a:pPr>
            <a:r>
              <a:rPr lang="en-US" dirty="0">
                <a:solidFill>
                  <a:schemeClr val="tx1"/>
                </a:solidFill>
              </a:rPr>
              <a:t>		"Parents": [] },….</a:t>
            </a:r>
          </a:p>
        </p:txBody>
      </p:sp>
    </p:spTree>
    <p:extLst>
      <p:ext uri="{BB962C8B-B14F-4D97-AF65-F5344CB8AC3E}">
        <p14:creationId xmlns:p14="http://schemas.microsoft.com/office/powerpoint/2010/main" val="319867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91AC-79AB-4AAB-9FF6-609577544F39}"/>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AWS SAGEMAKER (GROUND TRUTH):</a:t>
            </a:r>
          </a:p>
        </p:txBody>
      </p:sp>
      <p:pic>
        <p:nvPicPr>
          <p:cNvPr id="4" name="Picture 3">
            <a:extLst>
              <a:ext uri="{FF2B5EF4-FFF2-40B4-BE49-F238E27FC236}">
                <a16:creationId xmlns:a16="http://schemas.microsoft.com/office/drawing/2014/main" id="{FCAF1F63-1377-4150-83BC-FCF2D3FF50F9}"/>
              </a:ext>
            </a:extLst>
          </p:cNvPr>
          <p:cNvPicPr>
            <a:picLocks noChangeAspect="1"/>
          </p:cNvPicPr>
          <p:nvPr/>
        </p:nvPicPr>
        <p:blipFill rotWithShape="1">
          <a:blip r:embed="rId2"/>
          <a:srcRect t="8305"/>
          <a:stretch/>
        </p:blipFill>
        <p:spPr>
          <a:xfrm>
            <a:off x="433752" y="1237666"/>
            <a:ext cx="4589586" cy="2367237"/>
          </a:xfrm>
          <a:prstGeom prst="rect">
            <a:avLst/>
          </a:prstGeom>
          <a:effectLst>
            <a:outerShdw blurRad="304800" dist="50800" dir="5400000" algn="ctr" rotWithShape="0">
              <a:schemeClr val="bg2">
                <a:alpha val="95000"/>
              </a:schemeClr>
            </a:outerShdw>
          </a:effectLst>
        </p:spPr>
      </p:pic>
      <p:pic>
        <p:nvPicPr>
          <p:cNvPr id="5" name="Picture 4">
            <a:extLst>
              <a:ext uri="{FF2B5EF4-FFF2-40B4-BE49-F238E27FC236}">
                <a16:creationId xmlns:a16="http://schemas.microsoft.com/office/drawing/2014/main" id="{1313C6D5-D6C6-4622-9D62-8B1C0C4E01D1}"/>
              </a:ext>
            </a:extLst>
          </p:cNvPr>
          <p:cNvPicPr>
            <a:picLocks noChangeAspect="1"/>
          </p:cNvPicPr>
          <p:nvPr/>
        </p:nvPicPr>
        <p:blipFill rotWithShape="1">
          <a:blip r:embed="rId3"/>
          <a:srcRect t="8184"/>
          <a:stretch/>
        </p:blipFill>
        <p:spPr>
          <a:xfrm>
            <a:off x="3378201" y="2500264"/>
            <a:ext cx="4680996" cy="2417567"/>
          </a:xfrm>
          <a:prstGeom prst="rect">
            <a:avLst/>
          </a:prstGeom>
          <a:effectLst>
            <a:outerShdw blurRad="342900" dist="50800" dir="5400000" algn="ctr" rotWithShape="0">
              <a:schemeClr val="bg2">
                <a:alpha val="95000"/>
              </a:schemeClr>
            </a:outerShdw>
          </a:effectLst>
        </p:spPr>
      </p:pic>
    </p:spTree>
    <p:extLst>
      <p:ext uri="{BB962C8B-B14F-4D97-AF65-F5344CB8AC3E}">
        <p14:creationId xmlns:p14="http://schemas.microsoft.com/office/powerpoint/2010/main" val="324467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77A8-CEAA-44B3-81D8-8E5ECDFA7B21}"/>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DEMO</a:t>
            </a:r>
          </a:p>
        </p:txBody>
      </p:sp>
      <p:sp>
        <p:nvSpPr>
          <p:cNvPr id="3" name="Text Placeholder 2">
            <a:extLst>
              <a:ext uri="{FF2B5EF4-FFF2-40B4-BE49-F238E27FC236}">
                <a16:creationId xmlns:a16="http://schemas.microsoft.com/office/drawing/2014/main" id="{AC952C06-EABB-4B19-B338-3C19E9659464}"/>
              </a:ext>
            </a:extLst>
          </p:cNvPr>
          <p:cNvSpPr>
            <a:spLocks noGrp="1"/>
          </p:cNvSpPr>
          <p:nvPr>
            <p:ph type="body" idx="1"/>
          </p:nvPr>
        </p:nvSpPr>
        <p:spPr/>
        <p:txBody>
          <a:bodyPr/>
          <a:lstStyle/>
          <a:p>
            <a:pPr marL="114300" indent="0">
              <a:buNone/>
            </a:pPr>
            <a:r>
              <a:rPr lang="en-US" dirty="0">
                <a:hlinkClick r:id="rId2"/>
              </a:rPr>
              <a:t>http://3.93.47.197/</a:t>
            </a:r>
            <a:endParaRPr lang="en-US" dirty="0"/>
          </a:p>
        </p:txBody>
      </p:sp>
    </p:spTree>
    <p:extLst>
      <p:ext uri="{BB962C8B-B14F-4D97-AF65-F5344CB8AC3E}">
        <p14:creationId xmlns:p14="http://schemas.microsoft.com/office/powerpoint/2010/main" val="86895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Times New Roman"/>
                <a:ea typeface="Times New Roman"/>
                <a:cs typeface="Times New Roman"/>
                <a:sym typeface="Times New Roman"/>
              </a:rPr>
              <a:t>REFERENCES</a:t>
            </a:r>
            <a:endParaRPr sz="2200" b="1" dirty="0">
              <a:latin typeface="Times New Roman"/>
              <a:ea typeface="Times New Roman"/>
              <a:cs typeface="Times New Roman"/>
              <a:sym typeface="Times New Roman"/>
            </a:endParaRPr>
          </a:p>
        </p:txBody>
      </p:sp>
      <p:sp>
        <p:nvSpPr>
          <p:cNvPr id="201" name="Google Shape;201;p33"/>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indent="-317500" algn="just">
              <a:buClr>
                <a:srgbClr val="222222"/>
              </a:buClr>
              <a:buSzPts val="1400"/>
            </a:pPr>
            <a:r>
              <a:rPr lang="en" sz="1400" dirty="0">
                <a:solidFill>
                  <a:srgbClr val="222222"/>
                </a:solidFill>
                <a:highlight>
                  <a:srgbClr val="FFFFFF"/>
                </a:highlight>
                <a:latin typeface="Times New Roman"/>
                <a:ea typeface="Times New Roman"/>
                <a:cs typeface="Times New Roman"/>
                <a:sym typeface="Times New Roman"/>
              </a:rPr>
              <a:t>Li-Jia Li, Li Fei-Fei, (2009, </a:t>
            </a:r>
            <a:r>
              <a:rPr lang="en-US" sz="1400" dirty="0">
                <a:solidFill>
                  <a:srgbClr val="222222"/>
                </a:solidFill>
                <a:highlight>
                  <a:srgbClr val="FFFFFF"/>
                </a:highlight>
                <a:latin typeface="Times New Roman"/>
                <a:ea typeface="Times New Roman"/>
                <a:cs typeface="Times New Roman"/>
                <a:sym typeface="Times New Roman"/>
              </a:rPr>
              <a:t>June 18</a:t>
            </a:r>
            <a:r>
              <a:rPr lang="en" sz="1400" dirty="0">
                <a:solidFill>
                  <a:srgbClr val="222222"/>
                </a:solidFill>
                <a:highlight>
                  <a:srgbClr val="FFFFFF"/>
                </a:highlight>
                <a:latin typeface="Times New Roman"/>
                <a:ea typeface="Times New Roman"/>
                <a:cs typeface="Times New Roman"/>
                <a:sym typeface="Times New Roman"/>
              </a:rPr>
              <a:t>). </a:t>
            </a:r>
            <a:r>
              <a:rPr lang="en-US" sz="1400" dirty="0">
                <a:solidFill>
                  <a:srgbClr val="222222"/>
                </a:solidFill>
                <a:highlight>
                  <a:srgbClr val="FFFFFF"/>
                </a:highlight>
                <a:latin typeface="Times New Roman"/>
                <a:ea typeface="Times New Roman"/>
                <a:cs typeface="Times New Roman"/>
                <a:sym typeface="Times New Roman"/>
              </a:rPr>
              <a:t>OPTIMOL: Automatic Online Picture Collection via Incremental Model Learning. </a:t>
            </a:r>
            <a:r>
              <a:rPr lang="en-US" sz="1400" i="1" dirty="0">
                <a:solidFill>
                  <a:srgbClr val="222222"/>
                </a:solidFill>
                <a:highlight>
                  <a:srgbClr val="FFFFFF"/>
                </a:highlight>
                <a:latin typeface="Times New Roman"/>
                <a:cs typeface="Times New Roman"/>
              </a:rPr>
              <a:t>Springer Science + Business Media, LLC 2009.</a:t>
            </a:r>
            <a:endParaRPr sz="1400" dirty="0">
              <a:solidFill>
                <a:srgbClr val="222222"/>
              </a:solidFill>
              <a:highlight>
                <a:srgbClr val="FFFFFF"/>
              </a:highlight>
              <a:latin typeface="Times New Roman"/>
              <a:ea typeface="Times New Roman"/>
              <a:cs typeface="Times New Roman"/>
              <a:sym typeface="Times New Roman"/>
            </a:endParaRPr>
          </a:p>
          <a:p>
            <a:pPr indent="-317500" algn="just">
              <a:buClr>
                <a:srgbClr val="222222"/>
              </a:buClr>
              <a:buSzPts val="1400"/>
            </a:pPr>
            <a:r>
              <a:rPr lang="en-US" sz="1400" dirty="0">
                <a:solidFill>
                  <a:srgbClr val="222222"/>
                </a:solidFill>
                <a:latin typeface="Times New Roman"/>
                <a:ea typeface="Times New Roman"/>
                <a:cs typeface="Times New Roman"/>
                <a:sym typeface="Times New Roman"/>
              </a:rPr>
              <a:t>https://aws.amazon.com/rekognition/resources/</a:t>
            </a:r>
          </a:p>
          <a:p>
            <a:pPr indent="-317500" algn="just">
              <a:buClr>
                <a:srgbClr val="222222"/>
              </a:buClr>
              <a:buSzPts val="1400"/>
            </a:pPr>
            <a:r>
              <a:rPr lang="en-US" sz="1400" dirty="0">
                <a:solidFill>
                  <a:srgbClr val="222222"/>
                </a:solidFill>
                <a:highlight>
                  <a:srgbClr val="FFFFFF"/>
                </a:highlight>
                <a:latin typeface="Times New Roman"/>
                <a:ea typeface="Times New Roman"/>
                <a:cs typeface="Times New Roman"/>
                <a:sym typeface="Times New Roman"/>
              </a:rPr>
              <a:t>https://docs.aws.amazon.com/rekognition/latest/dg/rekognition-dg.pdf</a:t>
            </a:r>
          </a:p>
          <a:p>
            <a:pPr indent="-317500" algn="just">
              <a:buClr>
                <a:srgbClr val="222222"/>
              </a:buClr>
              <a:buSzPts val="1400"/>
            </a:pPr>
            <a:r>
              <a:rPr lang="en-US" sz="1400" dirty="0">
                <a:solidFill>
                  <a:srgbClr val="222222"/>
                </a:solidFill>
                <a:latin typeface="Times New Roman"/>
                <a:ea typeface="Times New Roman"/>
                <a:cs typeface="Times New Roman"/>
                <a:sym typeface="Times New Roman"/>
              </a:rPr>
              <a:t>https://docs.aws.amazon.com/sagemaker/latest/dg/sagemaker-dg.pdf</a:t>
            </a:r>
          </a:p>
          <a:p>
            <a:pPr indent="-317500" algn="just">
              <a:buClr>
                <a:srgbClr val="222222"/>
              </a:buClr>
              <a:buSzPts val="1400"/>
            </a:pPr>
            <a:endParaRPr lang="en-US" sz="1400" dirty="0">
              <a:solidFill>
                <a:srgbClr val="222222"/>
              </a:solidFill>
              <a:highlight>
                <a:srgbClr val="FFFFFF"/>
              </a:highlight>
              <a:latin typeface="Times New Roman"/>
              <a:ea typeface="Times New Roman"/>
              <a:cs typeface="Times New Roman"/>
              <a:sym typeface="Times New Roman"/>
            </a:endParaRPr>
          </a:p>
          <a:p>
            <a:pPr marL="139700" indent="0" algn="just">
              <a:buClr>
                <a:srgbClr val="222222"/>
              </a:buClr>
              <a:buSzPts val="1400"/>
              <a:buNone/>
            </a:pPr>
            <a:endParaRPr sz="1400" dirty="0">
              <a:solidFill>
                <a:srgbClr val="222222"/>
              </a:solidFill>
              <a:latin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606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Times New Roman"/>
                <a:ea typeface="Times New Roman"/>
                <a:cs typeface="Times New Roman"/>
                <a:sym typeface="Times New Roman"/>
              </a:rPr>
              <a:t>RECAP: DESCRIPTION </a:t>
            </a:r>
            <a:endParaRPr sz="2200" b="1" dirty="0">
              <a:latin typeface="Times New Roman"/>
              <a:ea typeface="Times New Roman"/>
              <a:cs typeface="Times New Roman"/>
              <a:sym typeface="Times New Roman"/>
            </a:endParaRPr>
          </a:p>
        </p:txBody>
      </p:sp>
      <p:sp>
        <p:nvSpPr>
          <p:cNvPr id="101" name="Google Shape;101;p19"/>
          <p:cNvSpPr txBox="1">
            <a:spLocks noGrp="1"/>
          </p:cNvSpPr>
          <p:nvPr>
            <p:ph type="body" idx="1"/>
          </p:nvPr>
        </p:nvSpPr>
        <p:spPr>
          <a:xfrm>
            <a:off x="311700" y="1491390"/>
            <a:ext cx="3773792" cy="3135296"/>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Font typeface="Times New Roman"/>
              <a:buChar char="●"/>
            </a:pPr>
            <a:r>
              <a:rPr lang="en-US" sz="1300" dirty="0">
                <a:solidFill>
                  <a:schemeClr val="dk1"/>
                </a:solidFill>
                <a:latin typeface="Times New Roman"/>
                <a:ea typeface="Times New Roman"/>
                <a:cs typeface="Times New Roman"/>
                <a:sym typeface="Times New Roman"/>
              </a:rPr>
              <a:t>Web-application where user can search on a location-based hashtag and get categorized images.</a:t>
            </a:r>
          </a:p>
          <a:p>
            <a:pPr indent="-311150" algn="just">
              <a:buClr>
                <a:schemeClr val="dk1"/>
              </a:buClr>
              <a:buSzPts val="1300"/>
              <a:buFont typeface="Times New Roman"/>
              <a:buChar char="●"/>
            </a:pPr>
            <a:r>
              <a:rPr lang="en-US" sz="1300" dirty="0">
                <a:solidFill>
                  <a:schemeClr val="dk1"/>
                </a:solidFill>
                <a:latin typeface="Times New Roman"/>
                <a:ea typeface="Times New Roman"/>
                <a:cs typeface="Times New Roman"/>
                <a:sym typeface="Times New Roman"/>
              </a:rPr>
              <a:t>Implement Load Balancing on ML based Categorized Instagram posts.</a:t>
            </a:r>
          </a:p>
          <a:p>
            <a:pPr indent="-311150" algn="just">
              <a:buClr>
                <a:schemeClr val="dk1"/>
              </a:buClr>
              <a:buSzPts val="1300"/>
              <a:buFont typeface="Times New Roman"/>
              <a:buChar char="●"/>
            </a:pPr>
            <a:r>
              <a:rPr lang="en-US" sz="1300" dirty="0">
                <a:solidFill>
                  <a:schemeClr val="dk1"/>
                </a:solidFill>
                <a:latin typeface="Times New Roman"/>
                <a:ea typeface="Times New Roman"/>
                <a:cs typeface="Times New Roman"/>
                <a:sym typeface="Times New Roman"/>
              </a:rPr>
              <a:t>API endpoint which can be consumed by any user.</a:t>
            </a:r>
          </a:p>
          <a:p>
            <a:pPr indent="-311150" algn="just">
              <a:buClr>
                <a:schemeClr val="dk1"/>
              </a:buClr>
              <a:buSzPts val="1300"/>
              <a:buFont typeface="Times New Roman"/>
              <a:buChar char="●"/>
            </a:pPr>
            <a:r>
              <a:rPr lang="en-US" sz="1300" dirty="0">
                <a:solidFill>
                  <a:schemeClr val="dk1"/>
                </a:solidFill>
                <a:latin typeface="Times New Roman"/>
                <a:ea typeface="Times New Roman"/>
                <a:cs typeface="Times New Roman"/>
                <a:sym typeface="Times New Roman"/>
              </a:rPr>
              <a:t>Auto scale the instances on AWS.</a:t>
            </a:r>
          </a:p>
          <a:p>
            <a:pPr marL="457200" lvl="0" indent="-311150" algn="just" rtl="0">
              <a:spcBef>
                <a:spcPts val="0"/>
              </a:spcBef>
              <a:spcAft>
                <a:spcPts val="0"/>
              </a:spcAft>
              <a:buClr>
                <a:schemeClr val="dk1"/>
              </a:buClr>
              <a:buSzPts val="1300"/>
              <a:buFont typeface="Times New Roman"/>
              <a:buChar char="●"/>
            </a:pPr>
            <a:endParaRPr lang="en-US" sz="1300" dirty="0">
              <a:solidFill>
                <a:schemeClr val="dk1"/>
              </a:solidFill>
              <a:latin typeface="Times New Roman"/>
              <a:ea typeface="Times New Roman"/>
              <a:cs typeface="Times New Roman"/>
              <a:sym typeface="Times New Roman"/>
            </a:endParaRPr>
          </a:p>
        </p:txBody>
      </p:sp>
      <p:pic>
        <p:nvPicPr>
          <p:cNvPr id="4" name="Picture 3" descr="A picture containing photo, different, screenshot, colorful&#10;&#10;Description automatically generated">
            <a:extLst>
              <a:ext uri="{FF2B5EF4-FFF2-40B4-BE49-F238E27FC236}">
                <a16:creationId xmlns:a16="http://schemas.microsoft.com/office/drawing/2014/main" id="{2BCADBCA-C57A-4728-8DD0-790196A7E8B5}"/>
              </a:ext>
            </a:extLst>
          </p:cNvPr>
          <p:cNvPicPr>
            <a:picLocks noChangeAspect="1"/>
          </p:cNvPicPr>
          <p:nvPr/>
        </p:nvPicPr>
        <p:blipFill>
          <a:blip r:embed="rId3"/>
          <a:stretch>
            <a:fillRect/>
          </a:stretch>
        </p:blipFill>
        <p:spPr>
          <a:xfrm>
            <a:off x="4273664" y="1491390"/>
            <a:ext cx="4681231" cy="2355245"/>
          </a:xfrm>
          <a:prstGeom prst="rect">
            <a:avLst/>
          </a:prstGeom>
          <a:effectLst>
            <a:outerShdw blurRad="241300" dist="50800" dir="5400000" algn="ctr" rotWithShape="0">
              <a:schemeClr val="bg2"/>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247550" y="86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rgbClr val="FF0000"/>
                </a:solidFill>
                <a:latin typeface="Times New Roman"/>
                <a:ea typeface="Times New Roman"/>
                <a:cs typeface="Times New Roman"/>
                <a:sym typeface="Times New Roman"/>
              </a:rPr>
              <a:t> </a:t>
            </a:r>
            <a:endParaRPr sz="3200" b="1" dirty="0">
              <a:solidFill>
                <a:srgbClr val="FF0000"/>
              </a:solidFill>
              <a:latin typeface="Times New Roman"/>
              <a:ea typeface="Times New Roman"/>
              <a:cs typeface="Times New Roman"/>
              <a:sym typeface="Times New Roman"/>
            </a:endParaRPr>
          </a:p>
        </p:txBody>
      </p:sp>
      <p:pic>
        <p:nvPicPr>
          <p:cNvPr id="5" name="Picture 4" descr="A picture containing drawing&#10;&#10;Description automatically generated">
            <a:extLst>
              <a:ext uri="{FF2B5EF4-FFF2-40B4-BE49-F238E27FC236}">
                <a16:creationId xmlns:a16="http://schemas.microsoft.com/office/drawing/2014/main" id="{FCCD2AAE-6822-4EDE-9CC3-FC08E468F845}"/>
              </a:ext>
            </a:extLst>
          </p:cNvPr>
          <p:cNvPicPr>
            <a:picLocks noChangeAspect="1"/>
          </p:cNvPicPr>
          <p:nvPr/>
        </p:nvPicPr>
        <p:blipFill>
          <a:blip r:embed="rId3"/>
          <a:stretch>
            <a:fillRect/>
          </a:stretch>
        </p:blipFill>
        <p:spPr>
          <a:xfrm>
            <a:off x="1615440" y="1370838"/>
            <a:ext cx="5441262" cy="2847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000000"/>
                </a:solidFill>
                <a:latin typeface="Times New Roman"/>
                <a:ea typeface="Times New Roman"/>
                <a:cs typeface="Times New Roman"/>
                <a:sym typeface="Times New Roman"/>
              </a:rPr>
              <a:t>RECAP: TECH-STACK</a:t>
            </a:r>
            <a:endParaRPr sz="2200" b="1" dirty="0">
              <a:solidFill>
                <a:srgbClr val="000000"/>
              </a:solidFill>
              <a:latin typeface="Times New Roman"/>
              <a:ea typeface="Times New Roman"/>
              <a:cs typeface="Times New Roman"/>
              <a:sym typeface="Times New Roman"/>
            </a:endParaRPr>
          </a:p>
        </p:txBody>
      </p:sp>
      <p:sp>
        <p:nvSpPr>
          <p:cNvPr id="131" name="Google Shape;131;p23"/>
          <p:cNvSpPr txBox="1">
            <a:spLocks noGrp="1"/>
          </p:cNvSpPr>
          <p:nvPr>
            <p:ph type="body" idx="1"/>
          </p:nvPr>
        </p:nvSpPr>
        <p:spPr>
          <a:xfrm>
            <a:off x="311700" y="1390538"/>
            <a:ext cx="8520600" cy="3416400"/>
          </a:xfrm>
          <a:prstGeom prst="rect">
            <a:avLst/>
          </a:prstGeom>
        </p:spPr>
        <p:txBody>
          <a:bodyPr spcFirstLastPara="1" wrap="square" lIns="91425" tIns="91425" rIns="91425" bIns="91425" anchor="t" anchorCtr="0">
            <a:noAutofit/>
          </a:bodyPr>
          <a:lstStyle/>
          <a:p>
            <a:pPr marL="146050" lvl="0" indent="0" algn="just" rtl="0">
              <a:lnSpc>
                <a:spcPct val="200000"/>
              </a:lnSpc>
              <a:spcBef>
                <a:spcPts val="0"/>
              </a:spcBef>
              <a:spcAft>
                <a:spcPts val="0"/>
              </a:spcAft>
              <a:buClr>
                <a:srgbClr val="000000"/>
              </a:buClr>
              <a:buSzPts val="1300"/>
              <a:buNone/>
            </a:pPr>
            <a:r>
              <a:rPr lang="en" sz="1300" dirty="0">
                <a:solidFill>
                  <a:srgbClr val="000000"/>
                </a:solidFill>
                <a:latin typeface="Times New Roman"/>
                <a:ea typeface="Times New Roman"/>
                <a:cs typeface="Times New Roman"/>
                <a:sym typeface="Times New Roman"/>
              </a:rPr>
              <a:t>Frameworks and libraries - </a:t>
            </a:r>
          </a:p>
          <a:p>
            <a:pPr marL="457200" lvl="0" indent="-311150" algn="just" rtl="0">
              <a:lnSpc>
                <a:spcPct val="200000"/>
              </a:lnSpc>
              <a:spcBef>
                <a:spcPts val="0"/>
              </a:spcBef>
              <a:spcAft>
                <a:spcPts val="0"/>
              </a:spcAft>
              <a:buClr>
                <a:srgbClr val="000000"/>
              </a:buClr>
              <a:buSzPts val="1300"/>
              <a:buFont typeface="Times New Roman"/>
              <a:buChar char="●"/>
            </a:pPr>
            <a:r>
              <a:rPr lang="en" sz="1300" dirty="0">
                <a:solidFill>
                  <a:srgbClr val="000000"/>
                </a:solidFill>
                <a:latin typeface="Times New Roman"/>
                <a:ea typeface="Times New Roman"/>
                <a:cs typeface="Times New Roman"/>
                <a:sym typeface="Times New Roman"/>
              </a:rPr>
              <a:t>Python- </a:t>
            </a:r>
            <a:r>
              <a:rPr lang="en-US" sz="1300" dirty="0">
                <a:solidFill>
                  <a:srgbClr val="000000"/>
                </a:solidFill>
                <a:latin typeface="Times New Roman"/>
                <a:ea typeface="Times New Roman"/>
                <a:cs typeface="Times New Roman"/>
                <a:sym typeface="Times New Roman"/>
              </a:rPr>
              <a:t>Flask, Selenium, React Redux, Bootstrap</a:t>
            </a:r>
          </a:p>
          <a:p>
            <a:pPr marL="146050" lvl="0" indent="0" algn="just" rtl="0">
              <a:lnSpc>
                <a:spcPct val="200000"/>
              </a:lnSpc>
              <a:spcBef>
                <a:spcPts val="0"/>
              </a:spcBef>
              <a:spcAft>
                <a:spcPts val="0"/>
              </a:spcAft>
              <a:buClr>
                <a:srgbClr val="000000"/>
              </a:buClr>
              <a:buSzPts val="1300"/>
              <a:buNone/>
            </a:pPr>
            <a:r>
              <a:rPr lang="en-US" sz="1300" dirty="0">
                <a:solidFill>
                  <a:srgbClr val="000000"/>
                </a:solidFill>
                <a:latin typeface="Times New Roman"/>
                <a:ea typeface="Times New Roman"/>
                <a:cs typeface="Times New Roman"/>
                <a:sym typeface="Times New Roman"/>
              </a:rPr>
              <a:t>Computing Services - </a:t>
            </a:r>
          </a:p>
          <a:p>
            <a:pPr marL="457200" lvl="0" indent="-311150" algn="just" rtl="0">
              <a:lnSpc>
                <a:spcPct val="200000"/>
              </a:lnSpc>
              <a:spcBef>
                <a:spcPts val="0"/>
              </a:spcBef>
              <a:spcAft>
                <a:spcPts val="0"/>
              </a:spcAft>
              <a:buClr>
                <a:srgbClr val="000000"/>
              </a:buClr>
              <a:buSzPts val="1300"/>
              <a:buFont typeface="Times New Roman"/>
              <a:buChar char="●"/>
            </a:pPr>
            <a:r>
              <a:rPr lang="en" sz="1300" dirty="0">
                <a:solidFill>
                  <a:srgbClr val="000000"/>
                </a:solidFill>
                <a:latin typeface="Times New Roman"/>
                <a:ea typeface="Times New Roman"/>
                <a:cs typeface="Times New Roman"/>
                <a:sym typeface="Times New Roman"/>
              </a:rPr>
              <a:t>AWS EC2, </a:t>
            </a:r>
            <a:r>
              <a:rPr lang="en-US" sz="1300" dirty="0">
                <a:solidFill>
                  <a:srgbClr val="000000"/>
                </a:solidFill>
                <a:latin typeface="Times New Roman"/>
                <a:ea typeface="Times New Roman"/>
                <a:cs typeface="Times New Roman"/>
                <a:sym typeface="Times New Roman"/>
              </a:rPr>
              <a:t>S3,</a:t>
            </a:r>
            <a:r>
              <a:rPr lang="en" sz="1300" dirty="0">
                <a:solidFill>
                  <a:srgbClr val="000000"/>
                </a:solidFill>
                <a:latin typeface="Times New Roman"/>
                <a:ea typeface="Times New Roman"/>
                <a:cs typeface="Times New Roman"/>
                <a:sym typeface="Times New Roman"/>
              </a:rPr>
              <a:t> AMIs for auto configuring the resources</a:t>
            </a:r>
          </a:p>
          <a:p>
            <a:pPr marL="146050" lvl="0" indent="0" algn="just" rtl="0">
              <a:lnSpc>
                <a:spcPct val="200000"/>
              </a:lnSpc>
              <a:spcBef>
                <a:spcPts val="0"/>
              </a:spcBef>
              <a:spcAft>
                <a:spcPts val="0"/>
              </a:spcAft>
              <a:buClr>
                <a:srgbClr val="000000"/>
              </a:buClr>
              <a:buSzPts val="1300"/>
              <a:buNone/>
            </a:pPr>
            <a:r>
              <a:rPr lang="en" sz="1300" dirty="0">
                <a:solidFill>
                  <a:srgbClr val="000000"/>
                </a:solidFill>
                <a:latin typeface="Times New Roman"/>
                <a:ea typeface="Times New Roman"/>
                <a:cs typeface="Times New Roman"/>
                <a:sym typeface="Times New Roman"/>
              </a:rPr>
              <a:t>API Services - </a:t>
            </a:r>
          </a:p>
          <a:p>
            <a:pPr marL="457200" lvl="0" indent="-311150" algn="just" rtl="0">
              <a:lnSpc>
                <a:spcPct val="200000"/>
              </a:lnSpc>
              <a:spcBef>
                <a:spcPts val="0"/>
              </a:spcBef>
              <a:spcAft>
                <a:spcPts val="0"/>
              </a:spcAft>
              <a:buClr>
                <a:srgbClr val="000000"/>
              </a:buClr>
              <a:buSzPts val="1300"/>
              <a:buFont typeface="Times New Roman"/>
              <a:buChar char="●"/>
            </a:pPr>
            <a:r>
              <a:rPr lang="en" sz="1300" dirty="0">
                <a:solidFill>
                  <a:srgbClr val="000000"/>
                </a:solidFill>
                <a:latin typeface="Times New Roman"/>
                <a:ea typeface="Times New Roman"/>
                <a:cs typeface="Times New Roman"/>
                <a:sym typeface="Times New Roman"/>
              </a:rPr>
              <a:t>AWS API Gateway</a:t>
            </a:r>
          </a:p>
          <a:p>
            <a:pPr indent="-311150" algn="just">
              <a:lnSpc>
                <a:spcPct val="200000"/>
              </a:lnSpc>
              <a:buClr>
                <a:srgbClr val="000000"/>
              </a:buClr>
              <a:buSzPts val="1300"/>
              <a:buFont typeface="Times New Roman"/>
              <a:buChar char="●"/>
            </a:pPr>
            <a:r>
              <a:rPr lang="en" sz="1300" dirty="0">
                <a:solidFill>
                  <a:srgbClr val="000000"/>
                </a:solidFill>
                <a:latin typeface="Times New Roman"/>
                <a:ea typeface="Times New Roman"/>
                <a:cs typeface="Times New Roman"/>
                <a:sym typeface="Times New Roman"/>
              </a:rPr>
              <a:t>AWS Sagemaker (ground truth), AWS Rekognitio</a:t>
            </a:r>
            <a:r>
              <a:rPr lang="en-US" sz="1300" dirty="0">
                <a:solidFill>
                  <a:srgbClr val="000000"/>
                </a:solidFill>
                <a:latin typeface="Times New Roman"/>
                <a:ea typeface="Times New Roman"/>
                <a:cs typeface="Times New Roman"/>
                <a:sym typeface="Times New Roman"/>
              </a:rPr>
              <a:t>n</a:t>
            </a:r>
            <a:endParaRPr sz="1300"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300"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3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Times New Roman"/>
                <a:ea typeface="Times New Roman"/>
                <a:cs typeface="Times New Roman"/>
                <a:sym typeface="Times New Roman"/>
              </a:rPr>
              <a:t>RECAP: ARCHITECTURE</a:t>
            </a:r>
            <a:endParaRPr sz="2200" b="1" dirty="0">
              <a:latin typeface="Times New Roman"/>
              <a:ea typeface="Times New Roman"/>
              <a:cs typeface="Times New Roman"/>
              <a:sym typeface="Times New Roman"/>
            </a:endParaRPr>
          </a:p>
        </p:txBody>
      </p:sp>
      <p:sp>
        <p:nvSpPr>
          <p:cNvPr id="175" name="Google Shape;175;p29"/>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pic>
        <p:nvPicPr>
          <p:cNvPr id="3" name="Picture 2" descr="Diagram&#10;&#10;Description automatically generated">
            <a:extLst>
              <a:ext uri="{FF2B5EF4-FFF2-40B4-BE49-F238E27FC236}">
                <a16:creationId xmlns:a16="http://schemas.microsoft.com/office/drawing/2014/main" id="{9CE3C94B-F62D-40DC-A5D6-055088C203CE}"/>
              </a:ext>
            </a:extLst>
          </p:cNvPr>
          <p:cNvPicPr>
            <a:picLocks noChangeAspect="1"/>
          </p:cNvPicPr>
          <p:nvPr/>
        </p:nvPicPr>
        <p:blipFill>
          <a:blip r:embed="rId3"/>
          <a:stretch>
            <a:fillRect/>
          </a:stretch>
        </p:blipFill>
        <p:spPr>
          <a:xfrm>
            <a:off x="1497850" y="1179778"/>
            <a:ext cx="5542120" cy="3921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200" b="1" dirty="0">
                <a:latin typeface="Times New Roman" panose="02020603050405020304" pitchFamily="18" charset="0"/>
                <a:cs typeface="Times New Roman" panose="02020603050405020304" pitchFamily="18" charset="0"/>
              </a:rPr>
              <a:t>RESPONSIBILITIES</a:t>
            </a:r>
            <a:endParaRPr sz="2200" b="1" dirty="0">
              <a:latin typeface="Times New Roman" panose="02020603050405020304" pitchFamily="18" charset="0"/>
              <a:cs typeface="Times New Roman" panose="02020603050405020304" pitchFamily="18" charset="0"/>
            </a:endParaRPr>
          </a:p>
        </p:txBody>
      </p:sp>
      <p:graphicFrame>
        <p:nvGraphicFramePr>
          <p:cNvPr id="2" name="Google Shape;195;p32">
            <a:extLst>
              <a:ext uri="{FF2B5EF4-FFF2-40B4-BE49-F238E27FC236}">
                <a16:creationId xmlns:a16="http://schemas.microsoft.com/office/drawing/2014/main" id="{84477FC6-FC20-4992-A04F-08144176DB55}"/>
              </a:ext>
            </a:extLst>
          </p:cNvPr>
          <p:cNvGraphicFramePr/>
          <p:nvPr>
            <p:extLst>
              <p:ext uri="{D42A27DB-BD31-4B8C-83A1-F6EECF244321}">
                <p14:modId xmlns:p14="http://schemas.microsoft.com/office/powerpoint/2010/main" val="256733670"/>
              </p:ext>
            </p:extLst>
          </p:nvPr>
        </p:nvGraphicFramePr>
        <p:xfrm>
          <a:off x="530802" y="1276553"/>
          <a:ext cx="7522463" cy="3693927"/>
        </p:xfrm>
        <a:graphic>
          <a:graphicData uri="http://schemas.openxmlformats.org/drawingml/2006/table">
            <a:tbl>
              <a:tblPr>
                <a:noFill/>
                <a:tableStyleId>{AD7D3E78-B969-489B-BC49-1F957B554D90}</a:tableStyleId>
              </a:tblPr>
              <a:tblGrid>
                <a:gridCol w="2439800">
                  <a:extLst>
                    <a:ext uri="{9D8B030D-6E8A-4147-A177-3AD203B41FA5}">
                      <a16:colId xmlns:a16="http://schemas.microsoft.com/office/drawing/2014/main" val="20000"/>
                    </a:ext>
                  </a:extLst>
                </a:gridCol>
                <a:gridCol w="2715358">
                  <a:extLst>
                    <a:ext uri="{9D8B030D-6E8A-4147-A177-3AD203B41FA5}">
                      <a16:colId xmlns:a16="http://schemas.microsoft.com/office/drawing/2014/main" val="20001"/>
                    </a:ext>
                  </a:extLst>
                </a:gridCol>
                <a:gridCol w="2367305">
                  <a:extLst>
                    <a:ext uri="{9D8B030D-6E8A-4147-A177-3AD203B41FA5}">
                      <a16:colId xmlns:a16="http://schemas.microsoft.com/office/drawing/2014/main" val="20002"/>
                    </a:ext>
                  </a:extLst>
                </a:gridCol>
              </a:tblGrid>
              <a:tr h="0">
                <a:tc rowSpan="4">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Design</a:t>
                      </a:r>
                    </a:p>
                  </a:txBody>
                  <a:tcPr marL="91425" marR="91425" marT="91425" marB="91425"/>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UI / UX</a:t>
                      </a:r>
                      <a:endParaRPr lang="en-US" sz="11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Pradeep</a:t>
                      </a:r>
                      <a:endParaRPr lang="en-US"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67315">
                <a:tc vMerge="1">
                  <a:txBody>
                    <a:bodyPr/>
                    <a:lstStyle/>
                    <a:p>
                      <a:endParaRPr lang="en-US"/>
                    </a:p>
                  </a:txBody>
                  <a:tcPr/>
                </a:tc>
                <a:tc>
                  <a:txBody>
                    <a:bodyPr/>
                    <a:lstStyle/>
                    <a:p>
                      <a:r>
                        <a:rPr lang="en-US" sz="1100">
                          <a:latin typeface="Times New Roman"/>
                          <a:ea typeface="Times New Roman"/>
                          <a:cs typeface="Times New Roman"/>
                          <a:sym typeface="Times New Roman"/>
                        </a:rPr>
                        <a:t>Database (Mongo and S3 instance)</a:t>
                      </a:r>
                      <a:endParaRPr lang="en-US" dirty="0"/>
                    </a:p>
                  </a:txBody>
                  <a:tcPr marL="91425" marR="91425" marT="91425" marB="91425"/>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Pradeep, Pramod, Puneet</a:t>
                      </a:r>
                      <a:endParaRPr lang="en-US"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741088751"/>
                  </a:ext>
                </a:extLst>
              </a:tr>
              <a:tr h="319389">
                <a:tc vMerge="1">
                  <a:txBody>
                    <a:bodyPr/>
                    <a:lstStyle/>
                    <a:p>
                      <a:endParaRPr lang="en-US"/>
                    </a:p>
                  </a:txBody>
                  <a:tcPr/>
                </a:tc>
                <a:tc>
                  <a:txBody>
                    <a:bodyPr/>
                    <a:lstStyle/>
                    <a:p>
                      <a:r>
                        <a:rPr lang="en-US" sz="1100" dirty="0">
                          <a:latin typeface="Times New Roman"/>
                          <a:ea typeface="Times New Roman"/>
                          <a:cs typeface="Times New Roman"/>
                          <a:sym typeface="Times New Roman"/>
                        </a:rPr>
                        <a:t>REST APIs / ALB and Autoscaling</a:t>
                      </a:r>
                      <a:endParaRPr lang="en-US" dirty="0"/>
                    </a:p>
                  </a:txBody>
                  <a:tcPr marL="91425" marR="91425" marT="91425" marB="91425"/>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Pramod, Pradeep, Puneet</a:t>
                      </a:r>
                      <a:endParaRPr lang="en-US"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696460037"/>
                  </a:ext>
                </a:extLst>
              </a:tr>
              <a:tr h="358864">
                <a:tc vMerge="1">
                  <a:txBody>
                    <a:bodyPr/>
                    <a:lstStyle/>
                    <a:p>
                      <a:endParaRPr lang="en-US"/>
                    </a:p>
                  </a:txBody>
                  <a:tcPr/>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ML Prototype Model</a:t>
                      </a:r>
                      <a:endParaRPr lang="en-US" sz="1100" dirty="0">
                        <a:latin typeface="Times New Roman"/>
                        <a:ea typeface="Times New Roman"/>
                        <a:cs typeface="Times New Roman"/>
                        <a:sym typeface="Times New Roman"/>
                      </a:endParaRPr>
                    </a:p>
                  </a:txBody>
                  <a:tcPr marL="91425" marR="91425" marT="91425" marB="91425"/>
                </a:tc>
                <a:tc>
                  <a:txBody>
                    <a:bodyPr/>
                    <a:lstStyle/>
                    <a:p>
                      <a:r>
                        <a:rPr lang="en-US" sz="1100">
                          <a:latin typeface="Times New Roman" panose="02020603050405020304" pitchFamily="18" charset="0"/>
                          <a:cs typeface="Times New Roman" panose="02020603050405020304" pitchFamily="18" charset="0"/>
                        </a:rPr>
                        <a:t>Puneet, Pramod</a:t>
                      </a:r>
                      <a:endParaRPr lang="en-US"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340430036"/>
                  </a:ext>
                </a:extLst>
              </a:tr>
              <a:tr h="329453">
                <a:tc rowSpan="3">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Develop</a:t>
                      </a:r>
                      <a:endParaRPr lang="en-US" sz="11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UI / UX</a:t>
                      </a: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Pradeep</a:t>
                      </a:r>
                    </a:p>
                  </a:txBody>
                  <a:tcPr marL="91425" marR="91425" marT="91425" marB="91425"/>
                </a:tc>
                <a:extLst>
                  <a:ext uri="{0D108BD9-81ED-4DB2-BD59-A6C34878D82A}">
                    <a16:rowId xmlns:a16="http://schemas.microsoft.com/office/drawing/2014/main" val="10003"/>
                  </a:ext>
                </a:extLst>
              </a:tr>
              <a:tr h="465197">
                <a:tc vMerge="1">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Rest APIs / ALB and Autoscaling</a:t>
                      </a: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Pramod, Puneet</a:t>
                      </a:r>
                      <a:endParaRPr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469433">
                <a:tc vMerge="1">
                  <a:txBody>
                    <a:bodyPr/>
                    <a:lstStyle/>
                    <a:p>
                      <a:pPr marL="0" lv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Model training and testing</a:t>
                      </a:r>
                      <a:endParaRPr lang="en-US" sz="11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Pramod, Puneet</a:t>
                      </a:r>
                      <a:endParaRPr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531158">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Integration and Testing</a:t>
                      </a:r>
                      <a:endParaRPr lang="en-US" sz="11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b="0" i="0" u="none" strike="noStrike" cap="none" dirty="0">
                          <a:solidFill>
                            <a:srgbClr val="000000"/>
                          </a:solidFill>
                          <a:latin typeface="Times New Roman"/>
                          <a:cs typeface="Times New Roman"/>
                          <a:sym typeface="Times New Roman"/>
                        </a:rPr>
                        <a:t>End to end integration and functional / user testing. (Feature stress)</a:t>
                      </a: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Pradeep, Pramod, Puneet</a:t>
                      </a:r>
                    </a:p>
                  </a:txBody>
                  <a:tcPr marL="91425" marR="91425" marT="91425" marB="91425"/>
                </a:tc>
                <a:extLst>
                  <a:ext uri="{0D108BD9-81ED-4DB2-BD59-A6C34878D82A}">
                    <a16:rowId xmlns:a16="http://schemas.microsoft.com/office/drawing/2014/main" val="10006"/>
                  </a:ext>
                </a:extLst>
              </a:tr>
              <a:tr h="290914">
                <a:tc>
                  <a:txBody>
                    <a:bodyPr/>
                    <a:lstStyle/>
                    <a:p>
                      <a:pPr marL="0" lvl="0" indent="0" algn="l" rtl="0">
                        <a:spcBef>
                          <a:spcPts val="0"/>
                        </a:spcBef>
                        <a:spcAft>
                          <a:spcPts val="0"/>
                        </a:spcAft>
                        <a:buNone/>
                      </a:pPr>
                      <a:r>
                        <a:rPr lang="en-US" sz="1100">
                          <a:latin typeface="Times New Roman"/>
                          <a:ea typeface="Times New Roman"/>
                          <a:cs typeface="Times New Roman"/>
                          <a:sym typeface="Times New Roman"/>
                        </a:rPr>
                        <a:t>Documentation</a:t>
                      </a:r>
                      <a:endParaRPr lang="en-US" sz="11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Final IEEE paper </a:t>
                      </a:r>
                    </a:p>
                  </a:txBody>
                  <a:tcPr marL="91425" marR="91425" marT="91425" marB="91425"/>
                </a:tc>
                <a:tc>
                  <a:txBody>
                    <a:bodyPr/>
                    <a:lstStyle/>
                    <a:p>
                      <a:pPr marL="0" lvl="0" indent="0" algn="l" rtl="0">
                        <a:spcBef>
                          <a:spcPts val="0"/>
                        </a:spcBef>
                        <a:spcAft>
                          <a:spcPts val="0"/>
                        </a:spcAft>
                        <a:buNone/>
                      </a:pPr>
                      <a:r>
                        <a:rPr lang="en-US" sz="1100" dirty="0">
                          <a:latin typeface="Times New Roman"/>
                          <a:ea typeface="Times New Roman"/>
                          <a:cs typeface="Times New Roman"/>
                          <a:sym typeface="Times New Roman"/>
                        </a:rPr>
                        <a:t>Pradeep, Pramod, Puneet</a:t>
                      </a: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649750"/>
            <a:ext cx="85206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Times New Roman"/>
                <a:ea typeface="Times New Roman"/>
                <a:cs typeface="Times New Roman"/>
                <a:sym typeface="Times New Roman"/>
              </a:rPr>
              <a:t>ROADMAP REVIEW</a:t>
            </a:r>
            <a:endParaRPr sz="2200" b="1"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7568C7F5-5821-4D6A-B376-07DFD216F70F}"/>
              </a:ext>
            </a:extLst>
          </p:cNvPr>
          <p:cNvSpPr txBox="1"/>
          <p:nvPr/>
        </p:nvSpPr>
        <p:spPr>
          <a:xfrm>
            <a:off x="383240" y="1320909"/>
            <a:ext cx="5701553" cy="2693045"/>
          </a:xfrm>
          <a:prstGeom prst="rect">
            <a:avLst/>
          </a:prstGeom>
          <a:noFill/>
        </p:spPr>
        <p:txBody>
          <a:bodyPr wrap="square">
            <a:spAutoFit/>
          </a:bodyPr>
          <a:lstStyle/>
          <a:p>
            <a:r>
              <a:rPr lang="en-US" sz="1300" dirty="0"/>
              <a:t>● </a:t>
            </a:r>
            <a:r>
              <a:rPr lang="en-US" sz="1300" dirty="0">
                <a:latin typeface="Times New Roman" panose="02020603050405020304" pitchFamily="18" charset="0"/>
                <a:cs typeface="Times New Roman" panose="02020603050405020304" pitchFamily="18" charset="0"/>
              </a:rPr>
              <a:t>Initial </a:t>
            </a:r>
          </a:p>
          <a:p>
            <a:r>
              <a:rPr lang="en-US" sz="1300" dirty="0">
                <a:latin typeface="Times New Roman" panose="02020603050405020304" pitchFamily="18" charset="0"/>
                <a:cs typeface="Times New Roman" panose="02020603050405020304" pitchFamily="18" charset="0"/>
              </a:rPr>
              <a:t>○ Designing Architecture  </a:t>
            </a:r>
          </a:p>
          <a:p>
            <a:r>
              <a:rPr lang="en-US" sz="1300" dirty="0">
                <a:latin typeface="Times New Roman" panose="02020603050405020304" pitchFamily="18" charset="0"/>
                <a:cs typeface="Times New Roman" panose="02020603050405020304" pitchFamily="18" charset="0"/>
              </a:rPr>
              <a:t>○ Analyze available AWS services </a:t>
            </a:r>
          </a:p>
          <a:p>
            <a:r>
              <a:rPr lang="en-US" sz="1300" dirty="0">
                <a:latin typeface="Times New Roman" panose="02020603050405020304" pitchFamily="18" charset="0"/>
                <a:cs typeface="Times New Roman" panose="02020603050405020304" pitchFamily="18" charset="0"/>
              </a:rPr>
              <a:t>○ Designing UI/UX </a:t>
            </a:r>
          </a:p>
          <a:p>
            <a:r>
              <a:rPr lang="en-US" sz="1300" dirty="0">
                <a:latin typeface="Times New Roman" panose="02020603050405020304" pitchFamily="18" charset="0"/>
                <a:cs typeface="Times New Roman" panose="02020603050405020304" pitchFamily="18" charset="0"/>
              </a:rPr>
              <a:t>○ Identify data collection using Instagram API / web-scraping </a:t>
            </a:r>
          </a:p>
          <a:p>
            <a:r>
              <a:rPr lang="en-US" sz="1300" dirty="0">
                <a:latin typeface="Times New Roman" panose="02020603050405020304" pitchFamily="18" charset="0"/>
                <a:cs typeface="Times New Roman" panose="02020603050405020304" pitchFamily="18" charset="0"/>
              </a:rPr>
              <a:t>● Mid-Term </a:t>
            </a:r>
          </a:p>
          <a:p>
            <a:r>
              <a:rPr lang="en-US" sz="1300" dirty="0">
                <a:latin typeface="Times New Roman" panose="02020603050405020304" pitchFamily="18" charset="0"/>
                <a:cs typeface="Times New Roman" panose="02020603050405020304" pitchFamily="18" charset="0"/>
              </a:rPr>
              <a:t>○ Prototyping ML Model </a:t>
            </a:r>
          </a:p>
          <a:p>
            <a:r>
              <a:rPr lang="en-US" sz="1300" dirty="0">
                <a:latin typeface="Times New Roman" panose="02020603050405020304" pitchFamily="18" charset="0"/>
                <a:cs typeface="Times New Roman" panose="02020603050405020304" pitchFamily="18" charset="0"/>
              </a:rPr>
              <a:t>○ Develop UI components </a:t>
            </a:r>
          </a:p>
          <a:p>
            <a:r>
              <a:rPr lang="en-US" sz="1300" dirty="0">
                <a:latin typeface="Times New Roman" panose="02020603050405020304" pitchFamily="18" charset="0"/>
                <a:cs typeface="Times New Roman" panose="02020603050405020304" pitchFamily="18" charset="0"/>
              </a:rPr>
              <a:t>○ Creating backend API endpoint with REST format </a:t>
            </a:r>
          </a:p>
          <a:p>
            <a:r>
              <a:rPr lang="en-US" sz="1300" dirty="0">
                <a:latin typeface="Times New Roman" panose="02020603050405020304" pitchFamily="18" charset="0"/>
                <a:cs typeface="Times New Roman" panose="02020603050405020304" pitchFamily="18" charset="0"/>
              </a:rPr>
              <a:t>● Final </a:t>
            </a:r>
          </a:p>
          <a:p>
            <a:r>
              <a:rPr lang="en-US" sz="1300" dirty="0">
                <a:latin typeface="Times New Roman" panose="02020603050405020304" pitchFamily="18" charset="0"/>
                <a:cs typeface="Times New Roman" panose="02020603050405020304" pitchFamily="18" charset="0"/>
              </a:rPr>
              <a:t>○ Deploying ML Model on AWS</a:t>
            </a:r>
          </a:p>
          <a:p>
            <a:r>
              <a:rPr lang="en-US" sz="1300" dirty="0">
                <a:latin typeface="Times New Roman" panose="02020603050405020304" pitchFamily="18" charset="0"/>
                <a:cs typeface="Times New Roman" panose="02020603050405020304" pitchFamily="18" charset="0"/>
              </a:rPr>
              <a:t>○ Auto Scale instance and Implement Load Balancer</a:t>
            </a:r>
          </a:p>
          <a:p>
            <a:r>
              <a:rPr lang="en-US" sz="1300" dirty="0">
                <a:latin typeface="Times New Roman" panose="02020603050405020304" pitchFamily="18" charset="0"/>
                <a:cs typeface="Times New Roman" panose="02020603050405020304" pitchFamily="18" charset="0"/>
              </a:rPr>
              <a:t>○ Integrate and Test</a:t>
            </a:r>
          </a:p>
        </p:txBody>
      </p:sp>
      <p:pic>
        <p:nvPicPr>
          <p:cNvPr id="4" name="Graphic 3" descr="Checkmark">
            <a:extLst>
              <a:ext uri="{FF2B5EF4-FFF2-40B4-BE49-F238E27FC236}">
                <a16:creationId xmlns:a16="http://schemas.microsoft.com/office/drawing/2014/main" id="{C92491D9-B57A-4797-BC63-F815489A9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4259" y="1563221"/>
            <a:ext cx="221876" cy="221876"/>
          </a:xfrm>
          <a:prstGeom prst="rect">
            <a:avLst/>
          </a:prstGeom>
        </p:spPr>
      </p:pic>
      <p:pic>
        <p:nvPicPr>
          <p:cNvPr id="7" name="Graphic 6" descr="Checkmark">
            <a:extLst>
              <a:ext uri="{FF2B5EF4-FFF2-40B4-BE49-F238E27FC236}">
                <a16:creationId xmlns:a16="http://schemas.microsoft.com/office/drawing/2014/main" id="{68B64F8D-594D-4020-8F8C-7E15EAA5F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1776" y="1785097"/>
            <a:ext cx="221876" cy="221876"/>
          </a:xfrm>
          <a:prstGeom prst="rect">
            <a:avLst/>
          </a:prstGeom>
        </p:spPr>
      </p:pic>
      <p:pic>
        <p:nvPicPr>
          <p:cNvPr id="9" name="Graphic 8" descr="Checkmark">
            <a:extLst>
              <a:ext uri="{FF2B5EF4-FFF2-40B4-BE49-F238E27FC236}">
                <a16:creationId xmlns:a16="http://schemas.microsoft.com/office/drawing/2014/main" id="{63040564-BFC2-46BE-9F5D-9DC6182AF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889" y="2167994"/>
            <a:ext cx="221876" cy="221876"/>
          </a:xfrm>
          <a:prstGeom prst="rect">
            <a:avLst/>
          </a:prstGeom>
        </p:spPr>
      </p:pic>
      <p:pic>
        <p:nvPicPr>
          <p:cNvPr id="11" name="Graphic 10" descr="Checkmark">
            <a:extLst>
              <a:ext uri="{FF2B5EF4-FFF2-40B4-BE49-F238E27FC236}">
                <a16:creationId xmlns:a16="http://schemas.microsoft.com/office/drawing/2014/main" id="{10D9AD18-2D7B-4700-93A2-98E4BE4776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656" y="2952405"/>
            <a:ext cx="221876" cy="221876"/>
          </a:xfrm>
          <a:prstGeom prst="rect">
            <a:avLst/>
          </a:prstGeom>
        </p:spPr>
      </p:pic>
      <p:pic>
        <p:nvPicPr>
          <p:cNvPr id="15" name="Graphic 14" descr="Checkmark">
            <a:extLst>
              <a:ext uri="{FF2B5EF4-FFF2-40B4-BE49-F238E27FC236}">
                <a16:creationId xmlns:a16="http://schemas.microsoft.com/office/drawing/2014/main" id="{FDFEBB01-1351-45B7-BEC6-C7BAAD564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471" y="2004733"/>
            <a:ext cx="221876" cy="221876"/>
          </a:xfrm>
          <a:prstGeom prst="rect">
            <a:avLst/>
          </a:prstGeom>
        </p:spPr>
      </p:pic>
      <p:pic>
        <p:nvPicPr>
          <p:cNvPr id="17" name="Graphic 16" descr="Checkmark">
            <a:extLst>
              <a:ext uri="{FF2B5EF4-FFF2-40B4-BE49-F238E27FC236}">
                <a16:creationId xmlns:a16="http://schemas.microsoft.com/office/drawing/2014/main" id="{1FAFDA6B-FB22-4CE3-B1EA-6AF8F68DA5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5566" y="2755785"/>
            <a:ext cx="221876" cy="221876"/>
          </a:xfrm>
          <a:prstGeom prst="rect">
            <a:avLst/>
          </a:prstGeom>
        </p:spPr>
      </p:pic>
      <p:pic>
        <p:nvPicPr>
          <p:cNvPr id="10" name="Graphic 9" descr="Checkmark">
            <a:extLst>
              <a:ext uri="{FF2B5EF4-FFF2-40B4-BE49-F238E27FC236}">
                <a16:creationId xmlns:a16="http://schemas.microsoft.com/office/drawing/2014/main" id="{D918428F-EA9A-4B9A-A2E3-143FDD2BF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628" y="2533909"/>
            <a:ext cx="221876" cy="221876"/>
          </a:xfrm>
          <a:prstGeom prst="rect">
            <a:avLst/>
          </a:prstGeom>
        </p:spPr>
      </p:pic>
      <p:pic>
        <p:nvPicPr>
          <p:cNvPr id="12" name="Graphic 11" descr="Checkmark">
            <a:extLst>
              <a:ext uri="{FF2B5EF4-FFF2-40B4-BE49-F238E27FC236}">
                <a16:creationId xmlns:a16="http://schemas.microsoft.com/office/drawing/2014/main" id="{A1242A0B-320E-441C-BFBA-5F6BD33D1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5529" y="3325349"/>
            <a:ext cx="221876" cy="221876"/>
          </a:xfrm>
          <a:prstGeom prst="rect">
            <a:avLst/>
          </a:prstGeom>
        </p:spPr>
      </p:pic>
      <p:pic>
        <p:nvPicPr>
          <p:cNvPr id="13" name="Graphic 12" descr="Checkmark">
            <a:extLst>
              <a:ext uri="{FF2B5EF4-FFF2-40B4-BE49-F238E27FC236}">
                <a16:creationId xmlns:a16="http://schemas.microsoft.com/office/drawing/2014/main" id="{11DC7C4E-E1ED-45EF-9F12-7B51FEEF62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3428" y="3547225"/>
            <a:ext cx="221876" cy="221876"/>
          </a:xfrm>
          <a:prstGeom prst="rect">
            <a:avLst/>
          </a:prstGeom>
        </p:spPr>
      </p:pic>
      <p:pic>
        <p:nvPicPr>
          <p:cNvPr id="14" name="Graphic 13" descr="Checkmark">
            <a:extLst>
              <a:ext uri="{FF2B5EF4-FFF2-40B4-BE49-F238E27FC236}">
                <a16:creationId xmlns:a16="http://schemas.microsoft.com/office/drawing/2014/main" id="{71522A0C-CEEE-46BC-B27F-8BCFECDEF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5265" y="3769101"/>
            <a:ext cx="221876" cy="221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9202-E306-4846-A8B7-5CE6A05F4EE5}"/>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DATA COLLECTION / PRE-PORCESSING</a:t>
            </a:r>
          </a:p>
        </p:txBody>
      </p:sp>
      <p:sp>
        <p:nvSpPr>
          <p:cNvPr id="3" name="Text Placeholder 2">
            <a:extLst>
              <a:ext uri="{FF2B5EF4-FFF2-40B4-BE49-F238E27FC236}">
                <a16:creationId xmlns:a16="http://schemas.microsoft.com/office/drawing/2014/main" id="{80D8FA3E-5DB8-43B6-8BB4-7E679E1615B0}"/>
              </a:ext>
            </a:extLst>
          </p:cNvPr>
          <p:cNvSpPr>
            <a:spLocks noGrp="1"/>
          </p:cNvSpPr>
          <p:nvPr>
            <p:ph type="body" idx="1"/>
          </p:nvPr>
        </p:nvSpPr>
        <p:spPr>
          <a:xfrm>
            <a:off x="311700" y="1148862"/>
            <a:ext cx="5957535" cy="1899138"/>
          </a:xfrm>
        </p:spPr>
        <p:txBody>
          <a:bodyPr/>
          <a:lstStyle/>
          <a:p>
            <a:r>
              <a:rPr lang="en-US" dirty="0">
                <a:solidFill>
                  <a:schemeClr val="tx1"/>
                </a:solidFill>
              </a:rPr>
              <a:t>Issues with Top/ Recent Media Instagram APIs:</a:t>
            </a:r>
          </a:p>
          <a:p>
            <a:pPr lvl="1"/>
            <a:r>
              <a:rPr lang="en-US" dirty="0">
                <a:solidFill>
                  <a:schemeClr val="tx1"/>
                </a:solidFill>
              </a:rPr>
              <a:t>Allows only 30 searches for 7-day period.</a:t>
            </a:r>
          </a:p>
          <a:p>
            <a:pPr lvl="1"/>
            <a:r>
              <a:rPr lang="en-US" dirty="0">
                <a:solidFill>
                  <a:schemeClr val="tx1"/>
                </a:solidFill>
              </a:rPr>
              <a:t>To get public access of Instagram posts, the application needs to be submitted to Instagram for verification, before integrating with their APIs. Also, the application needs to be consumed through two or more endpoints.</a:t>
            </a:r>
          </a:p>
          <a:p>
            <a:pPr marL="596900" lvl="1" indent="0">
              <a:buNone/>
            </a:pPr>
            <a:endParaRPr lang="en-US" dirty="0"/>
          </a:p>
        </p:txBody>
      </p:sp>
      <p:pic>
        <p:nvPicPr>
          <p:cNvPr id="5" name="Picture 4">
            <a:extLst>
              <a:ext uri="{FF2B5EF4-FFF2-40B4-BE49-F238E27FC236}">
                <a16:creationId xmlns:a16="http://schemas.microsoft.com/office/drawing/2014/main" id="{09019F4A-15B4-480C-B329-C40AB30B8051}"/>
              </a:ext>
            </a:extLst>
          </p:cNvPr>
          <p:cNvPicPr>
            <a:picLocks noChangeAspect="1"/>
          </p:cNvPicPr>
          <p:nvPr/>
        </p:nvPicPr>
        <p:blipFill rotWithShape="1">
          <a:blip r:embed="rId2"/>
          <a:srcRect l="24808" r="26026"/>
          <a:stretch/>
        </p:blipFill>
        <p:spPr>
          <a:xfrm>
            <a:off x="6332673" y="704850"/>
            <a:ext cx="2734625" cy="3128596"/>
          </a:xfrm>
          <a:prstGeom prst="rect">
            <a:avLst/>
          </a:prstGeom>
          <a:effectLst>
            <a:outerShdw blurRad="266700" dist="50800" dir="5400000" algn="ctr" rotWithShape="0">
              <a:schemeClr val="bg2">
                <a:alpha val="95000"/>
              </a:schemeClr>
            </a:outerShdw>
          </a:effectLst>
        </p:spPr>
      </p:pic>
      <p:pic>
        <p:nvPicPr>
          <p:cNvPr id="7" name="Picture 6">
            <a:extLst>
              <a:ext uri="{FF2B5EF4-FFF2-40B4-BE49-F238E27FC236}">
                <a16:creationId xmlns:a16="http://schemas.microsoft.com/office/drawing/2014/main" id="{1809100F-E539-4564-98EC-B05DC8784CA6}"/>
              </a:ext>
            </a:extLst>
          </p:cNvPr>
          <p:cNvPicPr>
            <a:picLocks noChangeAspect="1"/>
          </p:cNvPicPr>
          <p:nvPr/>
        </p:nvPicPr>
        <p:blipFill rotWithShape="1">
          <a:blip r:embed="rId3"/>
          <a:srcRect l="24680" t="50000" r="25770" b="13704"/>
          <a:stretch/>
        </p:blipFill>
        <p:spPr>
          <a:xfrm>
            <a:off x="1881554" y="3445071"/>
            <a:ext cx="3929923" cy="1619250"/>
          </a:xfrm>
          <a:prstGeom prst="rect">
            <a:avLst/>
          </a:prstGeom>
          <a:effectLst>
            <a:outerShdw blurRad="469900" dist="50800" dir="5400000" algn="ctr" rotWithShape="0">
              <a:schemeClr val="bg2">
                <a:alpha val="94000"/>
              </a:schemeClr>
            </a:outerShdw>
          </a:effectLst>
        </p:spPr>
      </p:pic>
    </p:spTree>
    <p:extLst>
      <p:ext uri="{BB962C8B-B14F-4D97-AF65-F5344CB8AC3E}">
        <p14:creationId xmlns:p14="http://schemas.microsoft.com/office/powerpoint/2010/main" val="409231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88ED-22A0-48BA-A6E5-C0998F7140AE}"/>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DATA COLLECTION / PRE-PORCESSING</a:t>
            </a:r>
            <a:endParaRPr lang="en-US" sz="2200" dirty="0"/>
          </a:p>
        </p:txBody>
      </p:sp>
      <p:sp>
        <p:nvSpPr>
          <p:cNvPr id="4" name="Text Placeholder 2">
            <a:extLst>
              <a:ext uri="{FF2B5EF4-FFF2-40B4-BE49-F238E27FC236}">
                <a16:creationId xmlns:a16="http://schemas.microsoft.com/office/drawing/2014/main" id="{5978A2C0-9F24-4592-AA1C-CB3591411EA0}"/>
              </a:ext>
            </a:extLst>
          </p:cNvPr>
          <p:cNvSpPr txBox="1">
            <a:spLocks noGrp="1"/>
          </p:cNvSpPr>
          <p:nvPr>
            <p:ph type="body" idx="1"/>
          </p:nvPr>
        </p:nvSpPr>
        <p:spPr>
          <a:xfrm>
            <a:off x="311150" y="1222375"/>
            <a:ext cx="3196055"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tx1"/>
                </a:solidFill>
              </a:rPr>
              <a:t>Beautiful soup for web-scraping the images from Instagram:</a:t>
            </a:r>
          </a:p>
          <a:p>
            <a:pPr lvl="1"/>
            <a:r>
              <a:rPr lang="en-US" dirty="0">
                <a:solidFill>
                  <a:schemeClr val="tx1"/>
                </a:solidFill>
              </a:rPr>
              <a:t>Using Selenium and Beautiful Soup to web-scrape images from Instagram.</a:t>
            </a:r>
          </a:p>
          <a:p>
            <a:pPr lvl="1"/>
            <a:r>
              <a:rPr lang="en-US" dirty="0">
                <a:solidFill>
                  <a:schemeClr val="tx1"/>
                </a:solidFill>
              </a:rPr>
              <a:t>Download images along with the hashtags from data frame.</a:t>
            </a:r>
          </a:p>
          <a:p>
            <a:pPr marL="596900" lvl="1" indent="0">
              <a:buNone/>
            </a:pPr>
            <a:endParaRPr lang="en-US" dirty="0">
              <a:solidFill>
                <a:schemeClr val="tx1"/>
              </a:solidFill>
            </a:endParaRPr>
          </a:p>
          <a:p>
            <a:pPr marL="596900" lvl="1" indent="0">
              <a:buFont typeface="Arial"/>
              <a:buNone/>
            </a:pPr>
            <a:endParaRPr lang="en-US" dirty="0"/>
          </a:p>
        </p:txBody>
      </p:sp>
      <p:pic>
        <p:nvPicPr>
          <p:cNvPr id="5" name="Picture 4">
            <a:extLst>
              <a:ext uri="{FF2B5EF4-FFF2-40B4-BE49-F238E27FC236}">
                <a16:creationId xmlns:a16="http://schemas.microsoft.com/office/drawing/2014/main" id="{2D93A83D-56FD-4446-AF05-94B65496852B}"/>
              </a:ext>
            </a:extLst>
          </p:cNvPr>
          <p:cNvPicPr>
            <a:picLocks noChangeAspect="1"/>
          </p:cNvPicPr>
          <p:nvPr/>
        </p:nvPicPr>
        <p:blipFill>
          <a:blip r:embed="rId2"/>
          <a:stretch>
            <a:fillRect/>
          </a:stretch>
        </p:blipFill>
        <p:spPr>
          <a:xfrm>
            <a:off x="3717756" y="1222375"/>
            <a:ext cx="5323900" cy="2994693"/>
          </a:xfrm>
          <a:prstGeom prst="rect">
            <a:avLst/>
          </a:prstGeom>
          <a:effectLst>
            <a:outerShdw blurRad="254000" dist="50800" dir="5400000" algn="ctr" rotWithShape="0">
              <a:schemeClr val="bg2">
                <a:alpha val="92000"/>
              </a:schemeClr>
            </a:outerShdw>
          </a:effectLst>
        </p:spPr>
      </p:pic>
    </p:spTree>
    <p:extLst>
      <p:ext uri="{BB962C8B-B14F-4D97-AF65-F5344CB8AC3E}">
        <p14:creationId xmlns:p14="http://schemas.microsoft.com/office/powerpoint/2010/main" val="382549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8D1D-DB01-42A6-933D-822C95882BC9}"/>
              </a:ext>
            </a:extLst>
          </p:cNvPr>
          <p:cNvSpPr>
            <a:spLocks noGrp="1"/>
          </p:cNvSpPr>
          <p:nvPr>
            <p:ph type="title"/>
          </p:nvPr>
        </p:nvSpPr>
        <p:spPr/>
        <p:txBody>
          <a:bodyPr/>
          <a:lstStyle/>
          <a:p>
            <a:r>
              <a:rPr lang="en-US" sz="2200" b="1" dirty="0">
                <a:latin typeface="Times New Roman" panose="02020603050405020304" pitchFamily="18" charset="0"/>
                <a:cs typeface="Times New Roman" panose="02020603050405020304" pitchFamily="18" charset="0"/>
              </a:rPr>
              <a:t>SCREENSHOTS:</a:t>
            </a:r>
          </a:p>
        </p:txBody>
      </p:sp>
      <p:sp>
        <p:nvSpPr>
          <p:cNvPr id="3" name="Text Placeholder 2">
            <a:extLst>
              <a:ext uri="{FF2B5EF4-FFF2-40B4-BE49-F238E27FC236}">
                <a16:creationId xmlns:a16="http://schemas.microsoft.com/office/drawing/2014/main" id="{42EB1F2C-3FA1-4AD0-BCE6-24515DE07D00}"/>
              </a:ext>
            </a:extLst>
          </p:cNvPr>
          <p:cNvSpPr>
            <a:spLocks noGrp="1"/>
          </p:cNvSpPr>
          <p:nvPr>
            <p:ph type="body" idx="1"/>
          </p:nvPr>
        </p:nvSpPr>
        <p:spPr/>
        <p:txBody>
          <a:bodyPr/>
          <a:lstStyle/>
          <a:p>
            <a:pPr marL="114300" indent="0">
              <a:buNone/>
            </a:pPr>
            <a:r>
              <a:rPr lang="en-US" dirty="0">
                <a:solidFill>
                  <a:schemeClr val="tx1"/>
                </a:solidFill>
              </a:rPr>
              <a:t>Main Page with location based #tag searched.</a:t>
            </a: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p>
        </p:txBody>
      </p:sp>
      <p:pic>
        <p:nvPicPr>
          <p:cNvPr id="8" name="Picture 7" descr="A screenshot of a video game&#10;&#10;Description automatically generated">
            <a:extLst>
              <a:ext uri="{FF2B5EF4-FFF2-40B4-BE49-F238E27FC236}">
                <a16:creationId xmlns:a16="http://schemas.microsoft.com/office/drawing/2014/main" id="{5E26DC2E-D58E-4D2E-B70F-61050DD84C7B}"/>
              </a:ext>
            </a:extLst>
          </p:cNvPr>
          <p:cNvPicPr>
            <a:picLocks noChangeAspect="1"/>
          </p:cNvPicPr>
          <p:nvPr/>
        </p:nvPicPr>
        <p:blipFill rotWithShape="1">
          <a:blip r:embed="rId2"/>
          <a:srcRect l="6519" t="9555" r="6869" b="5592"/>
          <a:stretch/>
        </p:blipFill>
        <p:spPr>
          <a:xfrm>
            <a:off x="1267865" y="1659752"/>
            <a:ext cx="5962811" cy="3285957"/>
          </a:xfrm>
          <a:prstGeom prst="rect">
            <a:avLst/>
          </a:prstGeom>
          <a:effectLst>
            <a:outerShdw blurRad="203200" dist="50800" dir="5400000" algn="ctr" rotWithShape="0">
              <a:schemeClr val="bg2">
                <a:alpha val="92000"/>
              </a:schemeClr>
            </a:outerShdw>
          </a:effectLst>
        </p:spPr>
      </p:pic>
    </p:spTree>
    <p:extLst>
      <p:ext uri="{BB962C8B-B14F-4D97-AF65-F5344CB8AC3E}">
        <p14:creationId xmlns:p14="http://schemas.microsoft.com/office/powerpoint/2010/main" val="12379047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673</Words>
  <Application>Microsoft Office PowerPoint</Application>
  <PresentationFormat>On-screen Show (16:9)</PresentationFormat>
  <Paragraphs>105</Paragraphs>
  <Slides>20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Roboto</vt:lpstr>
      <vt:lpstr>Times New Roman</vt:lpstr>
      <vt:lpstr>Calibri</vt:lpstr>
      <vt:lpstr>Roboto Black</vt:lpstr>
      <vt:lpstr>Simple Light</vt:lpstr>
      <vt:lpstr>CATAGORIZE INSTAGRAM POSTS BASED ON LOCATION #TAGS </vt:lpstr>
      <vt:lpstr>RECAP: DESCRIPTION </vt:lpstr>
      <vt:lpstr>RECAP: TECH-STACK</vt:lpstr>
      <vt:lpstr>RECAP: ARCHITECTURE</vt:lpstr>
      <vt:lpstr>RESPONSIBILITIES</vt:lpstr>
      <vt:lpstr>ROADMAP REVIEW</vt:lpstr>
      <vt:lpstr>DATA COLLECTION / PRE-PORCESSING</vt:lpstr>
      <vt:lpstr>DATA COLLECTION / PRE-PORCESSING</vt:lpstr>
      <vt:lpstr>SCREENSHOTS:</vt:lpstr>
      <vt:lpstr>SCREENSHOTS:</vt:lpstr>
      <vt:lpstr>SCREENSHOTS: Showing All Images in Newyork</vt:lpstr>
      <vt:lpstr>SCREENSHOTS:</vt:lpstr>
      <vt:lpstr>AWS REKOGNITION:</vt:lpstr>
      <vt:lpstr>AWS REKOGNITION:</vt:lpstr>
      <vt:lpstr>AWS REKOGNITION:</vt:lpstr>
      <vt:lpstr>AWS REKOGNITION:</vt:lpstr>
      <vt:lpstr>AWS SAGEMAKER (GROUND TRUTH):</vt:lpstr>
      <vt:lpstr>DEMO</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ELASTIC LOAD BALANCING ON INSTAGRAM DATA</dc:title>
  <dc:creator>Puneet Dravid</dc:creator>
  <cp:lastModifiedBy>pradeep prakash</cp:lastModifiedBy>
  <cp:revision>54</cp:revision>
  <dcterms:modified xsi:type="dcterms:W3CDTF">2020-11-24T22:07:10Z</dcterms:modified>
</cp:coreProperties>
</file>